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Layouts/slideLayout7.xml" ContentType="application/vnd.openxmlformats-officedocument.presentationml.slideLayout+xml"/>
  <Default Extension="bin" ContentType="application/vnd.openxmlformats-officedocument.oleObject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Default Extension="wmf" ContentType="image/x-wmf"/>
  <Override PartName="/ppt/notesSlides/notesSlide18.xml" ContentType="application/vnd.openxmlformats-officedocument.presentationml.notesSlide+xml"/>
  <Default Extension="rels" ContentType="application/vnd.openxmlformats-package.relationship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7"/>
  </p:notesMasterIdLst>
  <p:sldIdLst>
    <p:sldId id="290" r:id="rId2"/>
    <p:sldId id="291" r:id="rId3"/>
    <p:sldId id="292" r:id="rId4"/>
    <p:sldId id="293" r:id="rId5"/>
    <p:sldId id="294" r:id="rId6"/>
    <p:sldId id="295" r:id="rId7"/>
    <p:sldId id="296" r:id="rId8"/>
    <p:sldId id="297" r:id="rId9"/>
    <p:sldId id="298" r:id="rId10"/>
    <p:sldId id="299" r:id="rId11"/>
    <p:sldId id="300" r:id="rId12"/>
    <p:sldId id="301" r:id="rId13"/>
    <p:sldId id="302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33" r:id="rId24"/>
    <p:sldId id="368" r:id="rId25"/>
    <p:sldId id="312" r:id="rId26"/>
    <p:sldId id="313" r:id="rId27"/>
    <p:sldId id="314" r:id="rId28"/>
    <p:sldId id="315" r:id="rId29"/>
    <p:sldId id="316" r:id="rId30"/>
    <p:sldId id="317" r:id="rId31"/>
    <p:sldId id="318" r:id="rId32"/>
    <p:sldId id="319" r:id="rId33"/>
    <p:sldId id="334" r:id="rId34"/>
    <p:sldId id="367" r:id="rId35"/>
    <p:sldId id="320" r:id="rId36"/>
    <p:sldId id="321" r:id="rId37"/>
    <p:sldId id="322" r:id="rId38"/>
    <p:sldId id="327" r:id="rId39"/>
    <p:sldId id="323" r:id="rId40"/>
    <p:sldId id="324" r:id="rId41"/>
    <p:sldId id="325" r:id="rId42"/>
    <p:sldId id="326" r:id="rId43"/>
    <p:sldId id="335" r:id="rId44"/>
    <p:sldId id="369" r:id="rId45"/>
    <p:sldId id="332" r:id="rId46"/>
    <p:sldId id="328" r:id="rId47"/>
    <p:sldId id="336" r:id="rId48"/>
    <p:sldId id="337" r:id="rId49"/>
    <p:sldId id="339" r:id="rId50"/>
    <p:sldId id="340" r:id="rId51"/>
    <p:sldId id="351" r:id="rId52"/>
    <p:sldId id="352" r:id="rId53"/>
    <p:sldId id="353" r:id="rId54"/>
    <p:sldId id="356" r:id="rId55"/>
    <p:sldId id="357" r:id="rId56"/>
    <p:sldId id="358" r:id="rId57"/>
    <p:sldId id="359" r:id="rId58"/>
    <p:sldId id="360" r:id="rId59"/>
    <p:sldId id="361" r:id="rId60"/>
    <p:sldId id="362" r:id="rId61"/>
    <p:sldId id="363" r:id="rId62"/>
    <p:sldId id="364" r:id="rId63"/>
    <p:sldId id="365" r:id="rId64"/>
    <p:sldId id="366" r:id="rId65"/>
    <p:sldId id="330" r:id="rId6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07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64B643-044C-4861-92C6-20EEC160ECB1}" type="datetimeFigureOut">
              <a:rPr lang="en-US" smtClean="0"/>
              <a:pPr/>
              <a:t>1/25/2012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2C1C05-E2AA-4FFB-9D12-337AD23AD130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GB" smtClean="0"/>
          </a:p>
        </p:txBody>
      </p:sp>
      <p:sp>
        <p:nvSpPr>
          <p:cNvPr id="5018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2766556-3F4B-4645-AF88-77624A87629B}" type="slidenum">
              <a:rPr lang="en-GB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en-GB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9DFA47F-65B8-4CD2-9E5F-44B381701CD9}" type="slidenum">
              <a:rPr lang="en-US" smtClean="0"/>
              <a:pPr/>
              <a:t>52</a:t>
            </a:fld>
            <a:endParaRPr lang="en-US" smtClean="0"/>
          </a:p>
        </p:txBody>
      </p:sp>
      <p:sp>
        <p:nvSpPr>
          <p:cNvPr id="100355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E16E172-D113-456A-ADFE-9823B56E4C47}" type="slidenum">
              <a:rPr lang="en-US" smtClean="0"/>
              <a:pPr/>
              <a:t>53</a:t>
            </a:fld>
            <a:endParaRPr lang="en-US" smtClean="0"/>
          </a:p>
        </p:txBody>
      </p:sp>
      <p:sp>
        <p:nvSpPr>
          <p:cNvPr id="101379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090749A-9AC9-4FD3-A0F2-527DE9B9D8C0}" type="slidenum">
              <a:rPr lang="en-US" smtClean="0"/>
              <a:pPr/>
              <a:t>55</a:t>
            </a:fld>
            <a:endParaRPr lang="en-US" smtClean="0"/>
          </a:p>
        </p:txBody>
      </p:sp>
      <p:sp>
        <p:nvSpPr>
          <p:cNvPr id="104451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183" y="4342883"/>
            <a:ext cx="5029635" cy="4115243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C564DB7-3E4C-4F7F-BA36-95EA33918ED3}" type="slidenum">
              <a:rPr lang="en-US" smtClean="0"/>
              <a:pPr/>
              <a:t>56</a:t>
            </a:fld>
            <a:endParaRPr lang="en-US" smtClean="0"/>
          </a:p>
        </p:txBody>
      </p:sp>
      <p:sp>
        <p:nvSpPr>
          <p:cNvPr id="105475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183" y="4342883"/>
            <a:ext cx="5029635" cy="4115243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D1C42DB-A945-4056-8E54-BA571D28819F}" type="slidenum">
              <a:rPr lang="en-US" smtClean="0"/>
              <a:pPr/>
              <a:t>57</a:t>
            </a:fld>
            <a:endParaRPr lang="en-US" smtClean="0"/>
          </a:p>
        </p:txBody>
      </p:sp>
      <p:sp>
        <p:nvSpPr>
          <p:cNvPr id="106499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5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183" y="4342883"/>
            <a:ext cx="5029635" cy="4115243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4695BAA-81D4-49D6-950D-EF46DF5866A1}" type="slidenum">
              <a:rPr lang="en-US" smtClean="0"/>
              <a:pPr/>
              <a:t>59</a:t>
            </a:fld>
            <a:endParaRPr lang="en-US" smtClean="0"/>
          </a:p>
        </p:txBody>
      </p:sp>
      <p:sp>
        <p:nvSpPr>
          <p:cNvPr id="107523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183" y="4342883"/>
            <a:ext cx="5029635" cy="4115243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1F61420-8BAC-48A4-A3D6-B5A83554EF48}" type="slidenum">
              <a:rPr lang="en-US" smtClean="0"/>
              <a:pPr/>
              <a:t>62</a:t>
            </a:fld>
            <a:endParaRPr lang="en-US" smtClean="0"/>
          </a:p>
        </p:txBody>
      </p:sp>
      <p:sp>
        <p:nvSpPr>
          <p:cNvPr id="108547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7C07537-152F-45B8-80E1-CC5466AB075E}" type="slidenum">
              <a:rPr lang="en-US" smtClean="0"/>
              <a:pPr/>
              <a:t>63</a:t>
            </a:fld>
            <a:endParaRPr lang="en-US" smtClean="0"/>
          </a:p>
        </p:txBody>
      </p:sp>
      <p:sp>
        <p:nvSpPr>
          <p:cNvPr id="109571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2955F44-3414-4F37-B85F-594662472F9C}" type="slidenum">
              <a:rPr lang="en-US" smtClean="0"/>
              <a:pPr/>
              <a:t>64</a:t>
            </a:fld>
            <a:endParaRPr lang="en-US" smtClean="0"/>
          </a:p>
        </p:txBody>
      </p:sp>
      <p:sp>
        <p:nvSpPr>
          <p:cNvPr id="110595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017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GB" smtClean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2D645B0-3C31-449D-A92F-A5FB57D4043D}" type="slidenum">
              <a:rPr lang="en-GB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13</a:t>
            </a:fld>
            <a:endParaRPr lang="en-GB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GB" smtClean="0"/>
          </a:p>
        </p:txBody>
      </p:sp>
      <p:sp>
        <p:nvSpPr>
          <p:cNvPr id="5222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E2BE723-486B-4F35-8EE4-4D0865E1BCCC}" type="slidenum">
              <a:rPr lang="en-GB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16</a:t>
            </a:fld>
            <a:endParaRPr lang="en-GB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522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CC154F37-B793-418D-9066-CC126DEE2E7A}" type="slidenum">
              <a:rPr lang="en-US" smtClean="0">
                <a:latin typeface="Arial" pitchFamily="34" charset="0"/>
              </a:rPr>
              <a:pPr/>
              <a:t>21</a:t>
            </a:fld>
            <a:endParaRPr lang="en-US" smtClean="0">
              <a:latin typeface="Arial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C248202-3388-4D41-B92E-86E9F5132339}" type="slidenum">
              <a:rPr lang="en-US" smtClean="0"/>
              <a:pPr/>
              <a:t>47</a:t>
            </a:fld>
            <a:endParaRPr lang="en-US" smtClean="0"/>
          </a:p>
        </p:txBody>
      </p:sp>
      <p:sp>
        <p:nvSpPr>
          <p:cNvPr id="88067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0035D0A-4EC5-4801-8BEF-517605E7ECB6}" type="slidenum">
              <a:rPr lang="en-US" smtClean="0"/>
              <a:pPr/>
              <a:t>48</a:t>
            </a:fld>
            <a:endParaRPr lang="en-US" smtClean="0"/>
          </a:p>
        </p:txBody>
      </p:sp>
      <p:sp>
        <p:nvSpPr>
          <p:cNvPr id="89091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87588E3-6E3D-4705-8B27-5F6F52998FF6}" type="slidenum">
              <a:rPr lang="en-US" smtClean="0"/>
              <a:pPr/>
              <a:t>49</a:t>
            </a:fld>
            <a:endParaRPr lang="en-US" smtClean="0"/>
          </a:p>
        </p:txBody>
      </p:sp>
      <p:sp>
        <p:nvSpPr>
          <p:cNvPr id="91139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20227E3-30B7-463F-A871-94C808CD43D1}" type="slidenum">
              <a:rPr lang="en-US" smtClean="0"/>
              <a:pPr/>
              <a:t>50</a:t>
            </a:fld>
            <a:endParaRPr lang="en-US" smtClean="0"/>
          </a:p>
        </p:txBody>
      </p:sp>
      <p:sp>
        <p:nvSpPr>
          <p:cNvPr id="92163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7F5CA91-4C6C-42F7-8615-B80AE7F63494}" type="slidenum">
              <a:rPr lang="en-US" smtClean="0"/>
              <a:pPr/>
              <a:t>51</a:t>
            </a:fld>
            <a:endParaRPr lang="en-US" smtClean="0"/>
          </a:p>
        </p:txBody>
      </p:sp>
      <p:sp>
        <p:nvSpPr>
          <p:cNvPr id="99331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183" y="4342883"/>
            <a:ext cx="5029635" cy="4115243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41362-6A23-495A-8CA7-34CCBACAF497}" type="datetimeFigureOut">
              <a:rPr lang="en-US" smtClean="0"/>
              <a:pPr/>
              <a:t>1/25/2012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84B8C-542F-4136-B1FE-219479E630A6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41362-6A23-495A-8CA7-34CCBACAF497}" type="datetimeFigureOut">
              <a:rPr lang="en-US" smtClean="0"/>
              <a:pPr/>
              <a:t>1/25/2012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84B8C-542F-4136-B1FE-219479E630A6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41362-6A23-495A-8CA7-34CCBACAF497}" type="datetimeFigureOut">
              <a:rPr lang="en-US" smtClean="0"/>
              <a:pPr/>
              <a:t>1/25/2012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84B8C-542F-4136-B1FE-219479E630A6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80772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676400"/>
            <a:ext cx="8077200" cy="2209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0" y="4038600"/>
            <a:ext cx="8077200" cy="2209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Principles of Information Systems, Eighth Edition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61E8B0-CB1F-4B70-9A05-32713D48DD6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41362-6A23-495A-8CA7-34CCBACAF497}" type="datetimeFigureOut">
              <a:rPr lang="en-US" smtClean="0"/>
              <a:pPr/>
              <a:t>1/25/2012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84B8C-542F-4136-B1FE-219479E630A6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41362-6A23-495A-8CA7-34CCBACAF497}" type="datetimeFigureOut">
              <a:rPr lang="en-US" smtClean="0"/>
              <a:pPr/>
              <a:t>1/25/2012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84B8C-542F-4136-B1FE-219479E630A6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41362-6A23-495A-8CA7-34CCBACAF497}" type="datetimeFigureOut">
              <a:rPr lang="en-US" smtClean="0"/>
              <a:pPr/>
              <a:t>1/25/2012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84B8C-542F-4136-B1FE-219479E630A6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41362-6A23-495A-8CA7-34CCBACAF497}" type="datetimeFigureOut">
              <a:rPr lang="en-US" smtClean="0"/>
              <a:pPr/>
              <a:t>1/25/2012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84B8C-542F-4136-B1FE-219479E630A6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41362-6A23-495A-8CA7-34CCBACAF497}" type="datetimeFigureOut">
              <a:rPr lang="en-US" smtClean="0"/>
              <a:pPr/>
              <a:t>1/25/2012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84B8C-542F-4136-B1FE-219479E630A6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41362-6A23-495A-8CA7-34CCBACAF497}" type="datetimeFigureOut">
              <a:rPr lang="en-US" smtClean="0"/>
              <a:pPr/>
              <a:t>1/25/2012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84B8C-542F-4136-B1FE-219479E630A6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41362-6A23-495A-8CA7-34CCBACAF497}" type="datetimeFigureOut">
              <a:rPr lang="en-US" smtClean="0"/>
              <a:pPr/>
              <a:t>1/25/2012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84B8C-542F-4136-B1FE-219479E630A6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41362-6A23-495A-8CA7-34CCBACAF497}" type="datetimeFigureOut">
              <a:rPr lang="en-US" smtClean="0"/>
              <a:pPr/>
              <a:t>1/25/2012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84B8C-542F-4136-B1FE-219479E630A6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841362-6A23-495A-8CA7-34CCBACAF497}" type="datetimeFigureOut">
              <a:rPr lang="en-US" smtClean="0"/>
              <a:pPr/>
              <a:t>1/25/2012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184B8C-542F-4136-B1FE-219479E630A6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0.v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2.vml"/><Relationship Id="rId4" Type="http://schemas.openxmlformats.org/officeDocument/2006/relationships/oleObject" Target="../embeddings/oleObject12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7.png"/><Relationship Id="rId4" Type="http://schemas.openxmlformats.org/officeDocument/2006/relationships/oleObject" Target="../embeddings/oleObject1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4.v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5.v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6.vml"/><Relationship Id="rId4" Type="http://schemas.openxmlformats.org/officeDocument/2006/relationships/oleObject" Target="../embeddings/oleObject16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7.v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8.v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9.v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0.v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2.v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3.v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5.v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6.v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7.v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8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8.v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9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9.v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0.v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1.v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2.v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3.v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4.v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5.v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6.v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7.v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8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8.v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3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9.v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7.v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9.v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028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1026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1026" name="Equation" r:id="rId3" imgW="914400" imgH="198720" progId="">
              <p:embed/>
            </p:oleObj>
          </a:graphicData>
        </a:graphic>
      </p:graphicFrame>
      <p:sp>
        <p:nvSpPr>
          <p:cNvPr id="7" name="Rectangle 6"/>
          <p:cNvSpPr/>
          <p:nvPr/>
        </p:nvSpPr>
        <p:spPr>
          <a:xfrm>
            <a:off x="0" y="642938"/>
            <a:ext cx="9144000" cy="477043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4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itchFamily="66" charset="0"/>
                <a:cs typeface="+mn-cs"/>
              </a:rPr>
              <a:t>INTRODUCTION TO COMPUTERS: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0070C0"/>
              </a:solidFill>
              <a:latin typeface="Comic Sans MS" pitchFamily="66" charset="0"/>
              <a:cs typeface="+mn-cs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0070C0"/>
              </a:solidFill>
              <a:latin typeface="Comic Sans MS" pitchFamily="66" charset="0"/>
              <a:cs typeface="+mn-cs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 dirty="0">
              <a:solidFill>
                <a:srgbClr val="0070C0"/>
              </a:solidFill>
              <a:latin typeface="Comic Sans MS" pitchFamily="66" charset="0"/>
              <a:cs typeface="+mn-cs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 dirty="0">
              <a:solidFill>
                <a:srgbClr val="0070C0"/>
              </a:solidFill>
              <a:latin typeface="Comic Sans MS" pitchFamily="66" charset="0"/>
              <a:cs typeface="+mn-cs"/>
            </a:endParaRPr>
          </a:p>
          <a:p>
            <a:pPr lvl="2" algn="ctr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300" dirty="0">
                <a:solidFill>
                  <a:srgbClr val="0070C0"/>
                </a:solidFill>
                <a:latin typeface="Comic Sans MS" pitchFamily="66" charset="0"/>
                <a:cs typeface="+mn-cs"/>
              </a:rPr>
              <a:t>  </a:t>
            </a:r>
            <a:r>
              <a:rPr lang="en-US" sz="3600" dirty="0">
                <a:solidFill>
                  <a:srgbClr val="0070C0"/>
                </a:solidFill>
                <a:latin typeface="Comic Sans MS" pitchFamily="66" charset="0"/>
                <a:cs typeface="+mn-cs"/>
              </a:rPr>
              <a:t>Components of a PC and their functions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3600" dirty="0">
              <a:solidFill>
                <a:srgbClr val="0070C0"/>
              </a:solidFill>
              <a:latin typeface="Comic Sans MS" pitchFamily="66" charset="0"/>
              <a:cs typeface="+mn-cs"/>
            </a:endParaRPr>
          </a:p>
          <a:p>
            <a:pPr lvl="2" algn="ctr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600" dirty="0">
                <a:solidFill>
                  <a:srgbClr val="0070C0"/>
                </a:solidFill>
                <a:latin typeface="Comic Sans MS" pitchFamily="66" charset="0"/>
                <a:cs typeface="+mn-cs"/>
              </a:rPr>
              <a:t>  Memory and storage devices</a:t>
            </a:r>
            <a:endParaRPr lang="en-GB" sz="3600" dirty="0">
              <a:solidFill>
                <a:srgbClr val="0070C0"/>
              </a:solidFill>
              <a:latin typeface="+mn-lt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0244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10242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10242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1284288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285750" y="214313"/>
            <a:ext cx="8643938" cy="5324475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The following components are found on a typical motherboard: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latin typeface="+mn-lt"/>
              <a:cs typeface="+mn-cs"/>
            </a:endParaRP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200" dirty="0">
                <a:latin typeface="+mn-lt"/>
                <a:cs typeface="+mn-cs"/>
              </a:rPr>
              <a:t>Expansion slots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200" dirty="0">
                <a:latin typeface="+mn-lt"/>
                <a:cs typeface="+mn-cs"/>
              </a:rPr>
              <a:t>Processor socket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200" dirty="0">
                <a:latin typeface="+mn-lt"/>
                <a:cs typeface="+mn-cs"/>
              </a:rPr>
              <a:t>Memory slots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200" dirty="0">
                <a:latin typeface="+mn-lt"/>
                <a:cs typeface="+mn-cs"/>
              </a:rPr>
              <a:t>On ‑board drive connectors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200" dirty="0">
                <a:latin typeface="+mn-lt"/>
                <a:cs typeface="+mn-cs"/>
              </a:rPr>
              <a:t>Power connector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200" dirty="0">
                <a:latin typeface="+mn-lt"/>
                <a:cs typeface="+mn-cs"/>
              </a:rPr>
              <a:t>Keyboard and mouse connectors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200" dirty="0">
                <a:latin typeface="+mn-lt"/>
                <a:cs typeface="+mn-cs"/>
              </a:rPr>
              <a:t>Peripheral port and connectors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200" dirty="0">
                <a:latin typeface="+mn-lt"/>
                <a:cs typeface="+mn-cs"/>
              </a:rPr>
              <a:t>CMOS battery</a:t>
            </a:r>
            <a:endParaRPr lang="en-GB" dirty="0">
              <a:latin typeface="+mn-lt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1268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11266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11266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785813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85938" y="214313"/>
            <a:ext cx="5572125" cy="523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A TYPICAL MOTHERBOARD</a:t>
            </a:r>
          </a:p>
        </p:txBody>
      </p:sp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071670" y="1142984"/>
            <a:ext cx="6929486" cy="535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1406" y="1000108"/>
            <a:ext cx="2447925" cy="284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2292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12290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12290" name="Equation" r:id="rId4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785813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94" name="Rectangle 5"/>
          <p:cNvSpPr>
            <a:spLocks noChangeArrowheads="1"/>
          </p:cNvSpPr>
          <p:nvPr/>
        </p:nvSpPr>
        <p:spPr bwMode="auto">
          <a:xfrm>
            <a:off x="428625" y="928688"/>
            <a:ext cx="8358188" cy="61863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400" dirty="0">
                <a:latin typeface="+mj-lt"/>
              </a:rPr>
              <a:t>The CPU is the `brain' of the computer.  The processor works hand in hand with other circuits known as main memory and registers to carry‑out processing.</a:t>
            </a:r>
          </a:p>
          <a:p>
            <a:pPr>
              <a:buFont typeface="Wingdings" pitchFamily="2" charset="2"/>
              <a:buChar char="Ø"/>
            </a:pPr>
            <a:endParaRPr lang="en-US" sz="2400" dirty="0">
              <a:latin typeface="+mj-lt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sz="2400" dirty="0">
                <a:latin typeface="+mj-lt"/>
              </a:rPr>
              <a:t>The CPU (Central Processing Unit) takes the data entered into the PC and processes that data into meaningful information; </a:t>
            </a:r>
          </a:p>
          <a:p>
            <a:pPr algn="just">
              <a:buFont typeface="Wingdings" pitchFamily="2" charset="2"/>
              <a:buChar char="Ø"/>
            </a:pPr>
            <a:endParaRPr lang="en-US" sz="2400" dirty="0">
              <a:latin typeface="+mj-lt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sz="2400" dirty="0">
                <a:latin typeface="+mj-lt"/>
              </a:rPr>
              <a:t>Examples include running a specific program, producing a sound, drawing an image on‑screen, etc. </a:t>
            </a:r>
          </a:p>
          <a:p>
            <a:pPr algn="just"/>
            <a:endParaRPr lang="en-US" sz="2400" dirty="0">
              <a:latin typeface="+mj-lt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sz="2400" dirty="0">
                <a:latin typeface="+mj-lt"/>
              </a:rPr>
              <a:t>The processing unit also includes temporary storage (RAM) in which the information currently being processed is stored temporarily.</a:t>
            </a:r>
          </a:p>
          <a:p>
            <a:endParaRPr lang="en-US" sz="2800" dirty="0">
              <a:latin typeface="+mj-lt"/>
            </a:endParaRPr>
          </a:p>
          <a:p>
            <a:endParaRPr lang="en-US" sz="2800" dirty="0">
              <a:latin typeface="+mj-lt"/>
            </a:endParaRPr>
          </a:p>
          <a:p>
            <a:endParaRPr lang="en-US" sz="28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71563" y="119063"/>
            <a:ext cx="6858000" cy="523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CENTRAL PROCESSING UNIT (CPU)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3316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13314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13314" name="Equation" r:id="rId4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998538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285750" y="1071563"/>
            <a:ext cx="8643938" cy="64611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endParaRPr lang="en-US" dirty="0">
              <a:solidFill>
                <a:schemeClr val="tx2">
                  <a:lumMod val="75000"/>
                </a:schemeClr>
              </a:solidFill>
              <a:latin typeface="+mn-lt"/>
              <a:cs typeface="+mn-cs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endParaRPr lang="en-GB" dirty="0">
              <a:solidFill>
                <a:schemeClr val="tx2">
                  <a:lumMod val="75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57313" y="285750"/>
            <a:ext cx="6215062" cy="584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Central Processing Unit</a:t>
            </a:r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143000" y="1404938"/>
            <a:ext cx="6858000" cy="46672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4340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14338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14338" name="Equation" r:id="rId3" imgW="914400" imgH="198720" progId="">
              <p:embed/>
            </p:oleObj>
          </a:graphicData>
        </a:graphic>
      </p:graphicFrame>
      <p:sp>
        <p:nvSpPr>
          <p:cNvPr id="6" name="Rectangle 5"/>
          <p:cNvSpPr/>
          <p:nvPr/>
        </p:nvSpPr>
        <p:spPr>
          <a:xfrm>
            <a:off x="142875" y="323850"/>
            <a:ext cx="9001125" cy="6248400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dirty="0">
                <a:latin typeface="+mn-lt"/>
                <a:cs typeface="+mn-cs"/>
              </a:rPr>
              <a:t>The processor consists of two units: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Control Unit </a:t>
            </a:r>
            <a:r>
              <a:rPr lang="en-US" sz="3200" dirty="0">
                <a:latin typeface="+mn-lt"/>
                <a:cs typeface="+mn-cs"/>
              </a:rPr>
              <a:t>and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 Arithmetic/Logic Unit</a:t>
            </a:r>
            <a:r>
              <a:rPr lang="en-US" sz="3200" dirty="0">
                <a:latin typeface="+mn-lt"/>
                <a:cs typeface="+mn-cs"/>
              </a:rPr>
              <a:t>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The Control Unit: </a:t>
            </a:r>
            <a:r>
              <a:rPr lang="en-US" sz="3200" dirty="0">
                <a:latin typeface="+mn-lt"/>
                <a:cs typeface="+mn-cs"/>
              </a:rPr>
              <a:t>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>
              <a:latin typeface="+mn-lt"/>
              <a:cs typeface="+mn-cs"/>
            </a:endParaRPr>
          </a:p>
          <a:p>
            <a:pPr marL="442913" lvl="1" indent="-442913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000" dirty="0">
                <a:latin typeface="+mn-lt"/>
                <a:cs typeface="+mn-cs"/>
              </a:rPr>
              <a:t>Tells the rest of the computer system how to carry out a program's instructions. </a:t>
            </a:r>
          </a:p>
          <a:p>
            <a:pPr lvl="1" indent="-457200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000" dirty="0">
                <a:latin typeface="+mn-lt"/>
                <a:cs typeface="+mn-cs"/>
              </a:rPr>
              <a:t>It directs the movement of electronic signals between main memory and the arithmetic/logic unit.</a:t>
            </a:r>
          </a:p>
          <a:p>
            <a:pPr lvl="1" indent="-457200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000" dirty="0">
                <a:latin typeface="+mn-lt"/>
                <a:cs typeface="+mn-cs"/>
              </a:rPr>
              <a:t>It also directs these electronic signals between main memory and the input and output devices.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5364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15362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15362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214313" y="998538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357188" y="285750"/>
            <a:ext cx="8501062" cy="6002338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The arithmetic logic unit (ALU):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>
              <a:latin typeface="+mn-lt"/>
              <a:cs typeface="+mn-cs"/>
            </a:endParaRPr>
          </a:p>
          <a:p>
            <a:pPr lvl="1" indent="-457200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200" dirty="0">
                <a:latin typeface="+mn-lt"/>
                <a:cs typeface="+mn-cs"/>
              </a:rPr>
              <a:t>Performs arithmetic and logic operations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  <a:p>
            <a:pPr lvl="1" indent="-457200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200" dirty="0">
                <a:latin typeface="+mn-lt"/>
                <a:cs typeface="+mn-cs"/>
              </a:rPr>
              <a:t>Does comparisons</a:t>
            </a:r>
          </a:p>
          <a:p>
            <a:pPr lvl="1" indent="-457200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200" dirty="0">
                <a:latin typeface="+mn-lt"/>
                <a:cs typeface="+mn-cs"/>
              </a:rPr>
              <a:t>Controls the speed of the various operations.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dirty="0">
                <a:latin typeface="+mn-lt"/>
                <a:cs typeface="+mn-cs"/>
              </a:rPr>
              <a:t>To execute a single program instruction, the processor performs a series of operations referred to as the </a:t>
            </a:r>
            <a:r>
              <a:rPr lang="en-US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machine cycle.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6388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16386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16386" name="Equation" r:id="rId4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571500"/>
            <a:ext cx="7696200" cy="1588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214313" y="642938"/>
            <a:ext cx="8715375" cy="6124575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+mn-lt"/>
                <a:cs typeface="+mn-cs"/>
              </a:rPr>
              <a:t> 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FETCH: </a:t>
            </a:r>
            <a:r>
              <a:rPr lang="en-US" sz="2400" dirty="0">
                <a:latin typeface="+mn-lt"/>
                <a:cs typeface="+mn-cs"/>
              </a:rPr>
              <a:t>When any program begins to run, the program's binary code is "fetched" from the random access memory (RAM) and to the CPU.</a:t>
            </a:r>
            <a:endParaRPr lang="en-GB" sz="24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+mn-lt"/>
                <a:cs typeface="+mn-cs"/>
              </a:rPr>
              <a:t> </a:t>
            </a:r>
            <a:endParaRPr lang="en-GB" sz="24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 DECODE: </a:t>
            </a:r>
            <a:r>
              <a:rPr lang="en-US" sz="2400" dirty="0">
                <a:latin typeface="+mn-lt"/>
                <a:cs typeface="+mn-cs"/>
              </a:rPr>
              <a:t>Once the program's binary code is in the CPU, it is "decoded" into the commands the CPU understands.</a:t>
            </a:r>
            <a:endParaRPr lang="en-GB" sz="24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+mn-lt"/>
                <a:cs typeface="+mn-cs"/>
              </a:rPr>
              <a:t> </a:t>
            </a:r>
            <a:endParaRPr lang="en-GB" sz="24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400" dirty="0">
                <a:latin typeface="+mn-lt"/>
                <a:cs typeface="+mn-cs"/>
              </a:rPr>
              <a:t> 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EXECUTE: </a:t>
            </a:r>
            <a:r>
              <a:rPr lang="en-US" sz="2400" dirty="0">
                <a:latin typeface="+mn-lt"/>
                <a:cs typeface="+mn-cs"/>
              </a:rPr>
              <a:t>Next, the CPU actually performs the work described in the command. Specialized hardware on the CPU performs the mathematical and logical operations at incredible speeds.</a:t>
            </a:r>
            <a:endParaRPr lang="en-GB" sz="24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+mn-lt"/>
                <a:cs typeface="+mn-cs"/>
              </a:rPr>
              <a:t> </a:t>
            </a:r>
            <a:endParaRPr lang="en-GB" sz="24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 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STORE: </a:t>
            </a:r>
            <a:r>
              <a:rPr lang="en-US" sz="2400" dirty="0">
                <a:latin typeface="+mn-lt"/>
                <a:cs typeface="+mn-cs"/>
              </a:rPr>
              <a:t>The result is stored in </a:t>
            </a:r>
            <a:r>
              <a:rPr lang="en-US" sz="2400" b="1" dirty="0">
                <a:latin typeface="+mn-lt"/>
                <a:cs typeface="+mn-cs"/>
              </a:rPr>
              <a:t>registers, </a:t>
            </a:r>
            <a:r>
              <a:rPr lang="en-US" sz="2400" dirty="0">
                <a:latin typeface="+mn-lt"/>
                <a:cs typeface="+mn-cs"/>
              </a:rPr>
              <a:t>special memory storage areas built into the CPU. The CPU is then ready to fetch the next set of bits encoding the next instruction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+mn-lt"/>
                <a:cs typeface="+mn-cs"/>
              </a:rPr>
              <a:t>.</a:t>
            </a:r>
            <a:endParaRPr lang="en-GB" sz="2800" dirty="0">
              <a:solidFill>
                <a:schemeClr val="tx2">
                  <a:lumMod val="75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57313" y="71438"/>
            <a:ext cx="6500812" cy="523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THE CPU MACHINE CYCLE</a:t>
            </a:r>
            <a:endParaRPr lang="en-GB" sz="28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7412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17410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17410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785813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928688" y="214313"/>
            <a:ext cx="7643812" cy="523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RANDOM ACCESS MEMORY (RAM)</a:t>
            </a:r>
          </a:p>
        </p:txBody>
      </p:sp>
      <p:sp>
        <p:nvSpPr>
          <p:cNvPr id="7" name="Rectangle 6"/>
          <p:cNvSpPr/>
          <p:nvPr/>
        </p:nvSpPr>
        <p:spPr>
          <a:xfrm>
            <a:off x="285750" y="971550"/>
            <a:ext cx="8572500" cy="5694363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354013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RAM is the temporal working storage of the  computer. </a:t>
            </a:r>
          </a:p>
          <a:p>
            <a:pPr indent="354013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GB" sz="2800" dirty="0">
                <a:latin typeface="+mn-lt"/>
                <a:cs typeface="+mn-cs"/>
              </a:rPr>
              <a:t> </a:t>
            </a:r>
            <a:r>
              <a:rPr lang="en-US" sz="2800" dirty="0">
                <a:latin typeface="+mn-lt"/>
                <a:cs typeface="+mn-cs"/>
              </a:rPr>
              <a:t>RAM is </a:t>
            </a:r>
            <a:r>
              <a:rPr lang="en-U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volatile</a:t>
            </a:r>
            <a:r>
              <a:rPr lang="en-US" sz="2800" dirty="0">
                <a:latin typeface="+mn-lt"/>
                <a:cs typeface="+mn-cs"/>
              </a:rPr>
              <a:t> – it only works while the power is on.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RAM has three tasks: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It holds data for processing.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latin typeface="+mn-lt"/>
              <a:cs typeface="+mn-cs"/>
            </a:endParaRP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It holds instructions (programs) for processing data.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latin typeface="+mn-lt"/>
              <a:cs typeface="+mn-cs"/>
            </a:endParaRP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GB" sz="2800" dirty="0">
                <a:latin typeface="+mn-lt"/>
                <a:cs typeface="+mn-cs"/>
              </a:rPr>
              <a:t> </a:t>
            </a:r>
            <a:r>
              <a:rPr lang="en-US" sz="2800" dirty="0">
                <a:latin typeface="+mn-lt"/>
                <a:cs typeface="+mn-cs"/>
              </a:rPr>
              <a:t>It holds data that has been processed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8436" name="Content Placeholder 2"/>
          <p:cNvSpPr txBox="1">
            <a:spLocks/>
          </p:cNvSpPr>
          <p:nvPr/>
        </p:nvSpPr>
        <p:spPr bwMode="auto">
          <a:xfrm>
            <a:off x="214313" y="785813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18434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18434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785813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285750" y="214313"/>
            <a:ext cx="8643938" cy="704850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READ ONLY MEMORY (ROM) CHIPS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700" dirty="0">
                <a:latin typeface="+mn-lt"/>
                <a:cs typeface="+mn-cs"/>
              </a:rPr>
              <a:t>ROM is an acronym for </a:t>
            </a:r>
            <a:r>
              <a:rPr lang="en-US" sz="2700" b="1" i="1" dirty="0">
                <a:solidFill>
                  <a:srgbClr val="0070C0"/>
                </a:solidFill>
                <a:latin typeface="+mn-lt"/>
                <a:cs typeface="+mn-cs"/>
              </a:rPr>
              <a:t>Read Only Memory</a:t>
            </a:r>
            <a:r>
              <a:rPr lang="en-US" sz="2700" dirty="0">
                <a:latin typeface="+mn-lt"/>
                <a:cs typeface="+mn-cs"/>
              </a:rPr>
              <a:t>.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endParaRPr lang="en-US" sz="27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700" dirty="0">
                <a:latin typeface="+mn-lt"/>
                <a:cs typeface="+mn-cs"/>
              </a:rPr>
              <a:t>ROM is non‑volatile.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endParaRPr lang="en-US" sz="27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700" dirty="0">
                <a:latin typeface="+mn-lt"/>
                <a:cs typeface="+mn-cs"/>
              </a:rPr>
              <a:t>One of the ROM chips in a PC contains instructions the computer needs when it is turned on or booted. These instructions are called </a:t>
            </a:r>
            <a:r>
              <a:rPr lang="en-US" sz="2700" i="1" dirty="0">
                <a:solidFill>
                  <a:srgbClr val="0070C0"/>
                </a:solidFill>
                <a:latin typeface="+mn-lt"/>
                <a:cs typeface="+mn-cs"/>
              </a:rPr>
              <a:t>ROM bootstrap</a:t>
            </a:r>
            <a:r>
              <a:rPr lang="en-US" sz="2700" dirty="0">
                <a:latin typeface="+mn-lt"/>
                <a:cs typeface="+mn-cs"/>
              </a:rPr>
              <a:t>.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endParaRPr lang="en-US" sz="27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700" dirty="0">
                <a:latin typeface="+mn-lt"/>
                <a:cs typeface="+mn-cs"/>
              </a:rPr>
              <a:t>A ROM chip helps the processor transfer information</a:t>
            </a:r>
            <a:r>
              <a:rPr lang="en-US" sz="2700" b="1" i="1" dirty="0">
                <a:latin typeface="+mn-lt"/>
                <a:cs typeface="+mn-cs"/>
              </a:rPr>
              <a:t> </a:t>
            </a:r>
            <a:r>
              <a:rPr lang="en-US" sz="2700" dirty="0">
                <a:latin typeface="+mn-lt"/>
                <a:cs typeface="+mn-cs"/>
              </a:rPr>
              <a:t>between the keyboard, screen, printer, and other peripheral devices to make sure all units are functioning properly. These instructions are called </a:t>
            </a:r>
            <a:r>
              <a:rPr lang="en-US" sz="2700" i="1" dirty="0">
                <a:solidFill>
                  <a:srgbClr val="0070C0"/>
                </a:solidFill>
                <a:latin typeface="+mn-lt"/>
                <a:cs typeface="+mn-cs"/>
              </a:rPr>
              <a:t>ROM BIOS (basic input/output system).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endParaRPr lang="en-US" sz="2800" dirty="0">
              <a:latin typeface="+mn-lt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9460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19458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19458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927100"/>
            <a:ext cx="7696200" cy="1588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214313" y="285750"/>
            <a:ext cx="8643937" cy="517064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Expansion Card and Slots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b="1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latin typeface="+mn-lt"/>
                <a:cs typeface="+mn-cs"/>
              </a:rPr>
              <a:t>Extra functionality can be added to a computer by connecting an expansion card. Some examples are:</a:t>
            </a:r>
          </a:p>
          <a:p>
            <a:pPr lvl="2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000" dirty="0">
                <a:latin typeface="+mn-lt"/>
                <a:cs typeface="+mn-cs"/>
              </a:rPr>
              <a:t>Graphics card</a:t>
            </a:r>
          </a:p>
          <a:p>
            <a:pPr lvl="2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000" dirty="0">
              <a:latin typeface="+mn-lt"/>
              <a:cs typeface="+mn-cs"/>
            </a:endParaRPr>
          </a:p>
          <a:p>
            <a:pPr lvl="2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000" dirty="0">
                <a:latin typeface="+mn-lt"/>
                <a:cs typeface="+mn-cs"/>
              </a:rPr>
              <a:t>Sound card</a:t>
            </a:r>
          </a:p>
          <a:p>
            <a:pPr lvl="2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000" dirty="0">
              <a:latin typeface="+mn-lt"/>
              <a:cs typeface="+mn-cs"/>
            </a:endParaRPr>
          </a:p>
          <a:p>
            <a:pPr lvl="2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000" dirty="0">
                <a:latin typeface="+mn-lt"/>
                <a:cs typeface="+mn-cs"/>
              </a:rPr>
              <a:t>Network Interface Card (NIC)</a:t>
            </a:r>
          </a:p>
          <a:p>
            <a:pPr lvl="2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000" dirty="0">
              <a:latin typeface="+mn-lt"/>
              <a:cs typeface="+mn-cs"/>
            </a:endParaRPr>
          </a:p>
          <a:p>
            <a:pPr lvl="2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000" dirty="0">
                <a:latin typeface="+mn-lt"/>
                <a:cs typeface="+mn-cs"/>
              </a:rPr>
              <a:t>Internal modem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2052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2050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2050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214313" y="857250"/>
            <a:ext cx="8320087" cy="1588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4" name="Rectangle 5"/>
          <p:cNvSpPr>
            <a:spLocks noChangeArrowheads="1"/>
          </p:cNvSpPr>
          <p:nvPr/>
        </p:nvSpPr>
        <p:spPr bwMode="auto">
          <a:xfrm>
            <a:off x="214313" y="214313"/>
            <a:ext cx="8715375" cy="6402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3200" b="1">
                <a:solidFill>
                  <a:srgbClr val="0070C0"/>
                </a:solidFill>
                <a:latin typeface="Calibri" pitchFamily="34" charset="0"/>
              </a:rPr>
              <a:t>OBJECTIVES:</a:t>
            </a:r>
          </a:p>
          <a:p>
            <a:endParaRPr lang="en-GB" sz="2400">
              <a:latin typeface="Calibri" pitchFamily="34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2800">
                <a:latin typeface="Calibri" pitchFamily="34" charset="0"/>
              </a:rPr>
              <a:t>Describe the four units of all computer systems</a:t>
            </a:r>
          </a:p>
          <a:p>
            <a:pPr>
              <a:buFont typeface="Wingdings" pitchFamily="2" charset="2"/>
              <a:buChar char="Ø"/>
            </a:pPr>
            <a:r>
              <a:rPr lang="en-US" sz="2800">
                <a:latin typeface="Calibri" pitchFamily="34" charset="0"/>
              </a:rPr>
              <a:t>Identify system unit components</a:t>
            </a:r>
          </a:p>
          <a:p>
            <a:pPr>
              <a:buFont typeface="Wingdings" pitchFamily="2" charset="2"/>
              <a:buChar char="Ø"/>
            </a:pPr>
            <a:r>
              <a:rPr lang="en-US" sz="2800">
                <a:latin typeface="Calibri" pitchFamily="34" charset="0"/>
              </a:rPr>
              <a:t>Describe the operations involved in executing a single instruction.</a:t>
            </a:r>
          </a:p>
          <a:p>
            <a:pPr>
              <a:buFont typeface="Wingdings" pitchFamily="2" charset="2"/>
              <a:buChar char="Ø"/>
            </a:pPr>
            <a:r>
              <a:rPr lang="en-US" sz="2800">
                <a:latin typeface="Calibri" pitchFamily="34" charset="0"/>
              </a:rPr>
              <a:t>Tell the basic difference between system software and application software</a:t>
            </a:r>
          </a:p>
          <a:p>
            <a:pPr>
              <a:buFont typeface="Wingdings" pitchFamily="2" charset="2"/>
              <a:buChar char="Ø"/>
            </a:pPr>
            <a:r>
              <a:rPr lang="en-US" sz="2800">
                <a:latin typeface="Calibri" pitchFamily="34" charset="0"/>
              </a:rPr>
              <a:t>List and explain the services provided by an operating system</a:t>
            </a:r>
          </a:p>
          <a:p>
            <a:pPr>
              <a:buFont typeface="Wingdings" pitchFamily="2" charset="2"/>
              <a:buChar char="Ø"/>
            </a:pPr>
            <a:r>
              <a:rPr lang="en-US" sz="2800">
                <a:latin typeface="Calibri" pitchFamily="34" charset="0"/>
              </a:rPr>
              <a:t>Explain multitasking, multiprocessing, time‑sharing and multiprogramming</a:t>
            </a:r>
          </a:p>
          <a:p>
            <a:pPr>
              <a:buFont typeface="Wingdings" pitchFamily="2" charset="2"/>
              <a:buChar char="Ø"/>
            </a:pPr>
            <a:r>
              <a:rPr lang="en-GB" sz="2800">
                <a:latin typeface="Calibri" pitchFamily="34" charset="0"/>
              </a:rPr>
              <a:t> </a:t>
            </a:r>
            <a:r>
              <a:rPr lang="en-US" sz="2800">
                <a:latin typeface="Calibri" pitchFamily="34" charset="0"/>
              </a:rPr>
              <a:t>List and explain the functions of the components of an operating system</a:t>
            </a:r>
          </a:p>
          <a:p>
            <a:endParaRPr lang="en-US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20484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20482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20482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785813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59" name="Rectangle 3"/>
          <p:cNvSpPr>
            <a:spLocks noChangeArrowheads="1"/>
          </p:cNvSpPr>
          <p:nvPr/>
        </p:nvSpPr>
        <p:spPr bwMode="auto">
          <a:xfrm>
            <a:off x="285750" y="169863"/>
            <a:ext cx="8643938" cy="4770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algn="ctr">
              <a:tabLst>
                <a:tab pos="538163" algn="r"/>
              </a:tabLst>
              <a:defRPr/>
            </a:pPr>
            <a:r>
              <a:rPr lang="en-US" sz="36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Times New Roman" pitchFamily="18" charset="0"/>
              </a:rPr>
              <a:t>PORTS</a:t>
            </a:r>
          </a:p>
          <a:p>
            <a:pPr eaLnBrk="0" hangingPunct="0">
              <a:tabLst>
                <a:tab pos="538163" algn="r"/>
              </a:tabLst>
              <a:defRPr/>
            </a:pPr>
            <a:endParaRPr lang="en-US" sz="2800" dirty="0">
              <a:ea typeface="Times New Roman" pitchFamily="18" charset="0"/>
            </a:endParaRPr>
          </a:p>
          <a:p>
            <a:pPr eaLnBrk="0" hangingPunct="0">
              <a:buFont typeface="Wingdings" pitchFamily="2" charset="2"/>
              <a:buChar char="Ø"/>
              <a:tabLst>
                <a:tab pos="538163" algn="r"/>
              </a:tabLst>
              <a:defRPr/>
            </a:pPr>
            <a:r>
              <a:rPr lang="en-US" sz="3000" dirty="0">
                <a:ea typeface="Times New Roman" pitchFamily="18" charset="0"/>
              </a:rPr>
              <a:t>A port is a socket on the outside of the system unit that is connected by a bus to the motherboard on the inside of the system unit or connected directly to integrated circuitry on the motherboard. </a:t>
            </a:r>
          </a:p>
          <a:p>
            <a:pPr eaLnBrk="0" hangingPunct="0">
              <a:buFont typeface="Wingdings" pitchFamily="2" charset="2"/>
              <a:buChar char="Ø"/>
              <a:tabLst>
                <a:tab pos="538163" algn="r"/>
              </a:tabLst>
              <a:defRPr/>
            </a:pPr>
            <a:endParaRPr lang="en-US" sz="3000" dirty="0">
              <a:ea typeface="Times New Roman" pitchFamily="18" charset="0"/>
            </a:endParaRPr>
          </a:p>
          <a:p>
            <a:pPr eaLnBrk="0" hangingPunct="0">
              <a:buFont typeface="Wingdings" pitchFamily="2" charset="2"/>
              <a:buChar char="Ø"/>
              <a:tabLst>
                <a:tab pos="538163" algn="r"/>
              </a:tabLst>
              <a:defRPr/>
            </a:pPr>
            <a:r>
              <a:rPr lang="en-US" sz="3000" dirty="0">
                <a:ea typeface="Times New Roman" pitchFamily="18" charset="0"/>
              </a:rPr>
              <a:t>A port allows connection to peripheral devices, such as monitor, mouse, keyboard, printer, so that it can communicate with the computer system.</a:t>
            </a:r>
            <a:endParaRPr lang="en-US" sz="3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Content Placeholder 2"/>
          <p:cNvSpPr>
            <a:spLocks noGrp="1"/>
          </p:cNvSpPr>
          <p:nvPr>
            <p:ph idx="1"/>
          </p:nvPr>
        </p:nvSpPr>
        <p:spPr>
          <a:xfrm>
            <a:off x="142876" y="457200"/>
            <a:ext cx="8858280" cy="5791200"/>
          </a:xfrm>
        </p:spPr>
        <p:txBody>
          <a:bodyPr>
            <a:normAutofit/>
          </a:bodyPr>
          <a:lstStyle/>
          <a:p>
            <a:pPr marL="0" algn="ctr">
              <a:buFont typeface="Arial" pitchFamily="34" charset="0"/>
              <a:buNone/>
              <a:tabLst>
                <a:tab pos="538163" algn="r"/>
              </a:tabLst>
              <a:defRPr/>
            </a:pPr>
            <a:r>
              <a:rPr lang="en-US" sz="36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Times New Roman" pitchFamily="18" charset="0"/>
              </a:rPr>
              <a:t>PORTS</a:t>
            </a:r>
          </a:p>
          <a:p>
            <a:pPr eaLnBrk="1" hangingPunct="1"/>
            <a:r>
              <a:rPr lang="en-US" sz="2900" b="1" dirty="0" smtClean="0">
                <a:solidFill>
                  <a:schemeClr val="tx2"/>
                </a:solidFill>
                <a:latin typeface="Calibri" pitchFamily="34" charset="0"/>
              </a:rPr>
              <a:t>Parallel port: </a:t>
            </a:r>
            <a:r>
              <a:rPr lang="en-US" sz="2900" dirty="0" smtClean="0">
                <a:latin typeface="Calibri" pitchFamily="34" charset="0"/>
              </a:rPr>
              <a:t>It is a 25‑pin female connector that principally allows connection to printers. </a:t>
            </a:r>
          </a:p>
          <a:p>
            <a:pPr eaLnBrk="1" hangingPunct="1"/>
            <a:r>
              <a:rPr lang="en-US" sz="2900" b="1" dirty="0" smtClean="0">
                <a:solidFill>
                  <a:schemeClr val="tx2"/>
                </a:solidFill>
                <a:latin typeface="Calibri" pitchFamily="34" charset="0"/>
              </a:rPr>
              <a:t>Serial ports: </a:t>
            </a:r>
            <a:r>
              <a:rPr lang="en-US" sz="2900" dirty="0" smtClean="0">
                <a:latin typeface="Calibri" pitchFamily="34" charset="0"/>
              </a:rPr>
              <a:t>Serial port also known as RS‑32 port is a 9‑pin or 25‑pin male connector that principally allows connection to modems and scanners. </a:t>
            </a:r>
          </a:p>
          <a:p>
            <a:pPr eaLnBrk="1" hangingPunct="1"/>
            <a:r>
              <a:rPr lang="en-US" sz="2900" b="1" dirty="0" smtClean="0">
                <a:solidFill>
                  <a:schemeClr val="tx2"/>
                </a:solidFill>
                <a:latin typeface="Calibri" pitchFamily="34" charset="0"/>
              </a:rPr>
              <a:t>Video </a:t>
            </a:r>
            <a:r>
              <a:rPr lang="en-US" sz="2900" b="1" dirty="0" smtClean="0">
                <a:solidFill>
                  <a:schemeClr val="tx2"/>
                </a:solidFill>
                <a:latin typeface="Calibri" pitchFamily="34" charset="0"/>
              </a:rPr>
              <a:t>adapter port:</a:t>
            </a:r>
            <a:r>
              <a:rPr lang="en-US" sz="2900" b="1" dirty="0" smtClean="0">
                <a:latin typeface="Calibri" pitchFamily="34" charset="0"/>
              </a:rPr>
              <a:t> </a:t>
            </a:r>
            <a:r>
              <a:rPr lang="en-US" sz="2900" dirty="0" smtClean="0">
                <a:latin typeface="Calibri" pitchFamily="34" charset="0"/>
              </a:rPr>
              <a:t>It is a 15‑pin Female connector used to connect to the video display monitor .</a:t>
            </a:r>
          </a:p>
          <a:p>
            <a:pPr eaLnBrk="1" hangingPunct="1"/>
            <a:r>
              <a:rPr lang="en-US" sz="2900" b="1" dirty="0" smtClean="0">
                <a:solidFill>
                  <a:schemeClr val="tx2"/>
                </a:solidFill>
                <a:latin typeface="Calibri" pitchFamily="34" charset="0"/>
              </a:rPr>
              <a:t>USB ports: </a:t>
            </a:r>
            <a:r>
              <a:rPr lang="en-US" sz="2900" dirty="0" smtClean="0">
                <a:latin typeface="Calibri" pitchFamily="34" charset="0"/>
              </a:rPr>
              <a:t>USB (Universal Serial Bus) allows connection to up to 127 devices using only one port. 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21508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21506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21506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785813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510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81000" y="0"/>
            <a:ext cx="81915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428604"/>
            <a:ext cx="8229600" cy="5715040"/>
          </a:xfrm>
        </p:spPr>
        <p:txBody>
          <a:bodyPr/>
          <a:lstStyle/>
          <a:p>
            <a:pPr marL="0" algn="ctr" fontAlgn="auto">
              <a:spcAft>
                <a:spcPts val="0"/>
              </a:spcAft>
              <a:buNone/>
              <a:tabLst>
                <a:tab pos="538163" algn="r"/>
              </a:tabLst>
              <a:defRPr/>
            </a:pPr>
            <a:r>
              <a:rPr lang="en-US" sz="36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Times New Roman" pitchFamily="18" charset="0"/>
              </a:rPr>
              <a:t>SOFTWARE</a:t>
            </a:r>
            <a:endParaRPr lang="en-US" sz="28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 smtClean="0"/>
              <a:t>Is the general term used to describe all the various programs that may be used on a computer system together their associated documentation. </a:t>
            </a:r>
            <a:endParaRPr lang="en-US" sz="2800" dirty="0" smtClean="0"/>
          </a:p>
          <a:p>
            <a:pPr fontAlgn="auto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n-US" sz="2800" dirty="0" smtClean="0"/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 smtClean="0"/>
              <a:t>There are two basic types of software: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dirty="0" smtClean="0"/>
              <a:t> </a:t>
            </a:r>
            <a:r>
              <a:rPr lang="en-US" b="1" dirty="0" smtClean="0"/>
              <a:t>System software </a:t>
            </a:r>
            <a:r>
              <a:rPr lang="en-US" dirty="0" smtClean="0"/>
              <a:t>tells the computer how to communicate with peripheral devices.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 smtClean="0"/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b="1" dirty="0" smtClean="0"/>
              <a:t>Applications software</a:t>
            </a:r>
            <a:r>
              <a:rPr lang="en-US" dirty="0" smtClean="0"/>
              <a:t> programs are programs designed to satisfy a user's needs.</a:t>
            </a:r>
            <a:endParaRPr lang="en-GB" dirty="0" smtClean="0"/>
          </a:p>
          <a:p>
            <a:endParaRPr lang="en-GB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357166"/>
            <a:ext cx="3786214" cy="3643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7" name="Straight Arrow Connector 6"/>
          <p:cNvCxnSpPr/>
          <p:nvPr/>
        </p:nvCxnSpPr>
        <p:spPr>
          <a:xfrm rot="5400000">
            <a:off x="715142" y="4285462"/>
            <a:ext cx="714380" cy="1588"/>
          </a:xfrm>
          <a:prstGeom prst="straightConnector1">
            <a:avLst/>
          </a:prstGeom>
          <a:ln w="28575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4000496" y="857232"/>
            <a:ext cx="785818" cy="1588"/>
          </a:xfrm>
          <a:prstGeom prst="straightConnector1">
            <a:avLst/>
          </a:prstGeom>
          <a:ln w="28575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786314" y="308598"/>
            <a:ext cx="386278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Operating System</a:t>
            </a:r>
          </a:p>
          <a:p>
            <a:pPr>
              <a:buFont typeface="Arial" pitchFamily="34" charset="0"/>
              <a:buChar char="•"/>
            </a:pPr>
            <a:r>
              <a:rPr lang="en-GB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Schedules and monitors </a:t>
            </a:r>
          </a:p>
          <a:p>
            <a:r>
              <a:rPr lang="en-GB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computer events</a:t>
            </a:r>
          </a:p>
          <a:p>
            <a:pPr>
              <a:buFont typeface="Arial" pitchFamily="34" charset="0"/>
              <a:buChar char="•"/>
            </a:pPr>
            <a:r>
              <a:rPr lang="en-GB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Allocate computer resources</a:t>
            </a:r>
          </a:p>
          <a:p>
            <a:r>
              <a:rPr lang="en-GB" sz="28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Language translators</a:t>
            </a:r>
          </a:p>
          <a:p>
            <a:pPr>
              <a:buFont typeface="Arial" pitchFamily="34" charset="0"/>
              <a:buChar char="•"/>
            </a:pPr>
            <a:r>
              <a:rPr lang="en-GB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Interpreters</a:t>
            </a:r>
          </a:p>
          <a:p>
            <a:pPr>
              <a:buFont typeface="Arial" pitchFamily="34" charset="0"/>
              <a:buChar char="•"/>
            </a:pPr>
            <a:r>
              <a:rPr lang="en-GB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Compilers</a:t>
            </a:r>
          </a:p>
          <a:p>
            <a:r>
              <a:rPr lang="en-GB" sz="28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Utilities</a:t>
            </a:r>
          </a:p>
          <a:p>
            <a:pPr>
              <a:buFont typeface="Arial" pitchFamily="34" charset="0"/>
              <a:buChar char="•"/>
            </a:pPr>
            <a:r>
              <a:rPr lang="en-GB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Routine operations</a:t>
            </a:r>
          </a:p>
          <a:p>
            <a:pPr>
              <a:buFont typeface="Arial" pitchFamily="34" charset="0"/>
              <a:buChar char="•"/>
            </a:pPr>
            <a:r>
              <a:rPr lang="en-GB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Manage data</a:t>
            </a:r>
            <a:endParaRPr lang="en-GB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1406" y="4618033"/>
            <a:ext cx="429316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Programming languages:</a:t>
            </a:r>
          </a:p>
          <a:p>
            <a:r>
              <a:rPr lang="en-GB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Cobol, </a:t>
            </a:r>
            <a:r>
              <a:rPr lang="en-GB" sz="28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Qbasic</a:t>
            </a:r>
            <a:r>
              <a:rPr lang="en-GB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Pascal, C/C++</a:t>
            </a:r>
            <a:endParaRPr lang="en-GB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22532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22530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22530" name="Equation" r:id="rId3" imgW="914400" imgH="198720" progId="">
              <p:embed/>
            </p:oleObj>
          </a:graphicData>
        </a:graphic>
      </p:graphicFrame>
      <p:sp>
        <p:nvSpPr>
          <p:cNvPr id="6" name="Rectangle 5"/>
          <p:cNvSpPr/>
          <p:nvPr/>
        </p:nvSpPr>
        <p:spPr>
          <a:xfrm>
            <a:off x="142875" y="71438"/>
            <a:ext cx="8929688" cy="6462712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endParaRPr lang="en-US" dirty="0">
              <a:latin typeface="+mn-lt"/>
              <a:cs typeface="+mn-cs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3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SYSTEM SOFTWARE: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GB" sz="3000" dirty="0">
                <a:latin typeface="+mn-lt"/>
                <a:cs typeface="+mn-cs"/>
              </a:rPr>
              <a:t>Starts up the computer and functions as the principal coordinator of all hardware components.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000" dirty="0">
                <a:latin typeface="+mn-lt"/>
                <a:cs typeface="+mn-cs"/>
              </a:rPr>
              <a:t>Without System software loaded into the computer's RAM, hardware and applications software are useless.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000" dirty="0">
                <a:latin typeface="+mn-lt"/>
                <a:cs typeface="+mn-cs"/>
              </a:rPr>
              <a:t>System software comprises a large number of instructions that can be grouped into three basic parts:</a:t>
            </a:r>
            <a:endParaRPr lang="en-GB" sz="30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3200" b="1" dirty="0">
                <a:latin typeface="+mn-lt"/>
                <a:cs typeface="+mn-cs"/>
              </a:rPr>
              <a:t>		</a:t>
            </a:r>
            <a:r>
              <a:rPr lang="en-US" sz="3200" b="1" dirty="0">
                <a:latin typeface="+mn-lt"/>
                <a:cs typeface="+mn-cs"/>
              </a:rPr>
              <a:t>1. Operating system.</a:t>
            </a:r>
            <a:endParaRPr lang="en-GB" sz="3200" b="1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b="1" dirty="0">
                <a:latin typeface="+mn-lt"/>
                <a:cs typeface="+mn-cs"/>
              </a:rPr>
              <a:t>		2. Utilities</a:t>
            </a:r>
            <a:endParaRPr lang="en-GB" sz="3200" b="1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3200" b="1" dirty="0">
                <a:latin typeface="+mn-lt"/>
                <a:cs typeface="+mn-cs"/>
              </a:rPr>
              <a:t>		</a:t>
            </a:r>
            <a:r>
              <a:rPr lang="en-US" sz="3200" b="1" dirty="0">
                <a:latin typeface="+mn-lt"/>
                <a:cs typeface="+mn-cs"/>
              </a:rPr>
              <a:t>3. Language translators.</a:t>
            </a:r>
            <a:endParaRPr lang="en-US" sz="3000" dirty="0">
              <a:latin typeface="+mn-lt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23556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23554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23554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642938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285750" y="142875"/>
            <a:ext cx="8643938" cy="77867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OPERATING </a:t>
            </a:r>
            <a:r>
              <a:rPr lang="en-US" sz="28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SYSTEM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n-cs"/>
            </a:endParaRPr>
          </a:p>
          <a:p>
            <a:pPr>
              <a:buFont typeface="Wingdings" pitchFamily="2" charset="2"/>
              <a:buChar char="Ø"/>
            </a:pPr>
            <a:r>
              <a:rPr lang="en-US" sz="2800" b="1" dirty="0" smtClean="0"/>
              <a:t>Operating </a:t>
            </a:r>
            <a:r>
              <a:rPr lang="en-US" sz="2800" b="1" dirty="0" smtClean="0"/>
              <a:t>system (OS): </a:t>
            </a:r>
            <a:r>
              <a:rPr lang="en-US" sz="2800" dirty="0" smtClean="0"/>
              <a:t>set of programs that controls the computer hardware and acts as an interface with application </a:t>
            </a:r>
            <a:r>
              <a:rPr lang="en-US" sz="2800" dirty="0" smtClean="0"/>
              <a:t>programs.</a:t>
            </a:r>
            <a:endParaRPr lang="en-US" sz="2800" dirty="0" smtClean="0"/>
          </a:p>
          <a:p>
            <a:pPr>
              <a:buFont typeface="Wingdings" pitchFamily="2" charset="2"/>
              <a:buChar char="Ø"/>
            </a:pPr>
            <a:r>
              <a:rPr lang="en-US" sz="2800" b="1" dirty="0" smtClean="0"/>
              <a:t>Kernel: </a:t>
            </a:r>
            <a:r>
              <a:rPr lang="en-US" sz="2800" dirty="0" smtClean="0"/>
              <a:t>ties all components of the OS together and regulates other </a:t>
            </a:r>
            <a:r>
              <a:rPr lang="en-US" sz="2800" dirty="0" smtClean="0"/>
              <a:t>programs.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 smtClean="0"/>
              <a:t>OS </a:t>
            </a:r>
            <a:r>
              <a:rPr lang="en-US" sz="2800" dirty="0" smtClean="0"/>
              <a:t>converts basic request into a set of details instruction that the hardware </a:t>
            </a:r>
            <a:r>
              <a:rPr lang="en-US" sz="2800" dirty="0" smtClean="0"/>
              <a:t>requires.</a:t>
            </a:r>
            <a:endParaRPr lang="en-US" sz="2800" dirty="0" smtClean="0"/>
          </a:p>
          <a:p>
            <a:pPr>
              <a:buFont typeface="Wingdings" pitchFamily="2" charset="2"/>
              <a:buChar char="Ø"/>
            </a:pPr>
            <a:r>
              <a:rPr lang="en-GB" sz="2800" dirty="0" smtClean="0"/>
              <a:t>Common hardware functions (e.g.)</a:t>
            </a:r>
          </a:p>
          <a:p>
            <a:pPr lvl="1">
              <a:buFont typeface="Wingdings" pitchFamily="2" charset="2"/>
              <a:buChar char="Ø"/>
            </a:pPr>
            <a:r>
              <a:rPr lang="en-GB" sz="2800" dirty="0" smtClean="0"/>
              <a:t>Get input from keyboard or some other input device</a:t>
            </a:r>
          </a:p>
          <a:p>
            <a:pPr lvl="1">
              <a:buFont typeface="Wingdings" pitchFamily="2" charset="2"/>
              <a:buChar char="Ø"/>
            </a:pPr>
            <a:r>
              <a:rPr lang="en-GB" sz="2800" dirty="0" smtClean="0"/>
              <a:t>Retrieve data from disks</a:t>
            </a:r>
          </a:p>
          <a:p>
            <a:pPr lvl="1">
              <a:buFont typeface="Wingdings" pitchFamily="2" charset="2"/>
              <a:buChar char="Ø"/>
            </a:pPr>
            <a:r>
              <a:rPr lang="en-GB" sz="2800" dirty="0" smtClean="0"/>
              <a:t>Store data on disks</a:t>
            </a:r>
          </a:p>
          <a:p>
            <a:pPr lvl="1">
              <a:buFont typeface="Wingdings" pitchFamily="2" charset="2"/>
              <a:buChar char="Ø"/>
            </a:pPr>
            <a:r>
              <a:rPr lang="en-GB" sz="2800" dirty="0" smtClean="0"/>
              <a:t>Display information on a monitor or printer</a:t>
            </a:r>
          </a:p>
          <a:p>
            <a:pPr>
              <a:buFont typeface="Wingdings" pitchFamily="2" charset="2"/>
              <a:buChar char="Ø"/>
            </a:pPr>
            <a:endParaRPr lang="en-US" sz="2400" dirty="0" smtClean="0"/>
          </a:p>
          <a:p>
            <a:pPr>
              <a:buFont typeface="Wingdings" pitchFamily="2" charset="2"/>
              <a:buChar char="Ø"/>
            </a:pPr>
            <a:endParaRPr lang="en-US" sz="2400" dirty="0" smtClean="0"/>
          </a:p>
          <a:p>
            <a:pPr>
              <a:buFont typeface="Wingdings" pitchFamily="2" charset="2"/>
              <a:buChar char="Ø"/>
            </a:pPr>
            <a:endParaRPr lang="en-US" sz="28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endParaRPr lang="en-US" sz="3200" dirty="0">
              <a:latin typeface="+mn-lt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24580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24578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24578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785813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582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85813" y="609600"/>
            <a:ext cx="7929562" cy="624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1285875" y="0"/>
            <a:ext cx="6572250" cy="523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THE OPERATING SYSTEM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25604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25602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25602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785813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357188" y="214313"/>
            <a:ext cx="8572500" cy="61245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FUNCTIONS OF THE OS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It provides a way for the user to interact with the computer.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28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It manages the central processing unit (CPU).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latin typeface="+mn-lt"/>
                <a:cs typeface="+mn-cs"/>
              </a:rPr>
              <a:t> </a:t>
            </a:r>
            <a:endParaRPr lang="en-GB" sz="28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It manages the memory and storage.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28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It manages the computer system's hardware and peripheral devices.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28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It provides a consistent means for software applications to work with the CPU.</a:t>
            </a:r>
            <a:endParaRPr lang="en-GB" sz="2800" dirty="0">
              <a:latin typeface="+mn-lt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26628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26626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26626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785813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285750" y="285750"/>
            <a:ext cx="8572500" cy="55403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THE BOOT PROCESS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+mn-lt"/>
                <a:cs typeface="+mn-cs"/>
              </a:rPr>
              <a:t>1. </a:t>
            </a:r>
            <a:r>
              <a:rPr lang="en-US" sz="2800" dirty="0">
                <a:latin typeface="+mn-lt"/>
                <a:cs typeface="+mn-cs"/>
              </a:rPr>
              <a:t>The basic input/output system (BIOS) is activated by powering on the CPU.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latin typeface="+mn-lt"/>
                <a:cs typeface="+mn-cs"/>
              </a:rPr>
              <a:t> 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latin typeface="+mn-lt"/>
                <a:cs typeface="+mn-cs"/>
              </a:rPr>
              <a:t>2. The BIOS checks that all attached devices are in place (called a Power‑ On Self ‑ Test, or POST)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latin typeface="+mn-lt"/>
                <a:cs typeface="+mn-cs"/>
              </a:rPr>
              <a:t> 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latin typeface="+mn-lt"/>
                <a:cs typeface="+mn-cs"/>
              </a:rPr>
              <a:t>3. The operating system is loaded into RAM.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latin typeface="+mn-lt"/>
                <a:cs typeface="+mn-cs"/>
              </a:rPr>
              <a:t> 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latin typeface="+mn-lt"/>
                <a:cs typeface="+mn-cs"/>
              </a:rPr>
              <a:t>4. Configuration and customization settings are checked.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latin typeface="+mn-lt"/>
                <a:cs typeface="+mn-cs"/>
              </a:rPr>
              <a:t> 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3076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3074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3074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641350"/>
            <a:ext cx="7696200" cy="1588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214313" y="714375"/>
            <a:ext cx="8786812" cy="6002338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+mn-lt"/>
                <a:cs typeface="+mn-cs"/>
              </a:rPr>
              <a:t>A </a:t>
            </a:r>
            <a:r>
              <a:rPr lang="en-US" sz="2400" b="1" dirty="0">
                <a:solidFill>
                  <a:schemeClr val="tx2">
                    <a:lumMod val="50000"/>
                  </a:schemeClr>
                </a:solidFill>
                <a:latin typeface="+mn-lt"/>
                <a:cs typeface="+mn-cs"/>
              </a:rPr>
              <a:t>computer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+mn-lt"/>
                <a:cs typeface="+mn-cs"/>
              </a:rPr>
              <a:t> may be defined as a </a:t>
            </a:r>
            <a:r>
              <a:rPr lang="en-US" sz="2400" i="1" dirty="0">
                <a:solidFill>
                  <a:schemeClr val="tx2">
                    <a:lumMod val="50000"/>
                  </a:schemeClr>
                </a:solidFill>
                <a:latin typeface="+mn-lt"/>
                <a:cs typeface="+mn-cs"/>
              </a:rPr>
              <a:t>device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+mn-lt"/>
                <a:cs typeface="+mn-cs"/>
              </a:rPr>
              <a:t> that works under the control of stored programs, automatically accepting, storing and processing data to produce further data or information.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endParaRPr lang="en-US" sz="2400" dirty="0">
              <a:solidFill>
                <a:schemeClr val="tx2">
                  <a:lumMod val="50000"/>
                </a:schemeClr>
              </a:solidFill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+mn-lt"/>
                <a:cs typeface="+mn-cs"/>
              </a:rPr>
              <a:t>The computer performs the following functions: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+mn-lt"/>
                <a:cs typeface="+mn-cs"/>
              </a:rPr>
              <a:t>	a. Accepts </a:t>
            </a:r>
            <a:r>
              <a:rPr lang="en-US" sz="2400" b="1" dirty="0">
                <a:solidFill>
                  <a:schemeClr val="tx2">
                    <a:lumMod val="50000"/>
                  </a:schemeClr>
                </a:solidFill>
                <a:latin typeface="+mn-lt"/>
                <a:cs typeface="+mn-cs"/>
              </a:rPr>
              <a:t>Input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+mn-lt"/>
                <a:cs typeface="+mn-cs"/>
              </a:rPr>
              <a:t>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+mn-lt"/>
                <a:cs typeface="+mn-cs"/>
              </a:rPr>
              <a:t>	b. </a:t>
            </a:r>
            <a:r>
              <a:rPr lang="en-US" sz="2400" b="1" dirty="0">
                <a:solidFill>
                  <a:schemeClr val="tx2">
                    <a:lumMod val="50000"/>
                  </a:schemeClr>
                </a:solidFill>
                <a:latin typeface="+mn-lt"/>
                <a:cs typeface="+mn-cs"/>
              </a:rPr>
              <a:t>Storage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+mn-lt"/>
                <a:cs typeface="+mn-cs"/>
              </a:rPr>
              <a:t>: Holds data internally before, during 	and after processing.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+mn-lt"/>
                <a:cs typeface="+mn-cs"/>
              </a:rPr>
              <a:t>	c. </a:t>
            </a:r>
            <a:r>
              <a:rPr lang="en-US" sz="2400" b="1" dirty="0">
                <a:solidFill>
                  <a:schemeClr val="tx2">
                    <a:lumMod val="50000"/>
                  </a:schemeClr>
                </a:solidFill>
                <a:latin typeface="+mn-lt"/>
                <a:cs typeface="+mn-cs"/>
              </a:rPr>
              <a:t>Processing: 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+mn-lt"/>
                <a:cs typeface="+mn-cs"/>
              </a:rPr>
              <a:t>Performs operations on data.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+mn-lt"/>
                <a:cs typeface="+mn-cs"/>
              </a:rPr>
              <a:t>	d. </a:t>
            </a:r>
            <a:r>
              <a:rPr lang="en-US" sz="2400" b="1" dirty="0">
                <a:solidFill>
                  <a:schemeClr val="tx2">
                    <a:lumMod val="50000"/>
                  </a:schemeClr>
                </a:solidFill>
                <a:latin typeface="+mn-lt"/>
                <a:cs typeface="+mn-cs"/>
              </a:rPr>
              <a:t>Output: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+mn-lt"/>
                <a:cs typeface="+mn-cs"/>
              </a:rPr>
              <a:t> Produces data from within for external 		use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dirty="0">
                <a:solidFill>
                  <a:schemeClr val="tx2">
                    <a:lumMod val="50000"/>
                  </a:schemeClr>
                </a:solidFill>
                <a:latin typeface="+mn-lt"/>
                <a:cs typeface="+mn-cs"/>
              </a:rPr>
              <a:t>NB: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  <a:latin typeface="+mn-lt"/>
                <a:cs typeface="+mn-cs"/>
              </a:rPr>
              <a:t>All computer systems regardless of their size or type have the same capabilities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n-lt"/>
                <a:cs typeface="+mn-cs"/>
              </a:rPr>
              <a:t>: 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latin typeface="+mn-lt"/>
                <a:cs typeface="+mn-cs"/>
              </a:rPr>
              <a:t>Input, Processing, Output and Storage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00188" y="71438"/>
            <a:ext cx="4929187" cy="523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INTRODUCTION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27652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27650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27650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785813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428625" y="285750"/>
            <a:ext cx="8429625" cy="55403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Some Well – Known Pc Operating Systems: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0000FF"/>
              </a:solidFill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Windows 98, Windows XP, Windows Vista, Windows 7,  Windows NT by Microsoft.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 err="1">
                <a:latin typeface="+mn-lt"/>
                <a:cs typeface="+mn-cs"/>
              </a:rPr>
              <a:t>MacOS</a:t>
            </a:r>
            <a:r>
              <a:rPr lang="en-US" sz="2800" dirty="0">
                <a:latin typeface="+mn-lt"/>
                <a:cs typeface="+mn-cs"/>
              </a:rPr>
              <a:t> for Apple Macintosh Computers.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Linux, which is a PC version of the Unix Operating Systems. ( e.g. </a:t>
            </a:r>
            <a:r>
              <a:rPr lang="en-US" sz="2800" dirty="0" err="1">
                <a:latin typeface="+mn-lt"/>
                <a:cs typeface="+mn-cs"/>
              </a:rPr>
              <a:t>RedHat</a:t>
            </a:r>
            <a:r>
              <a:rPr lang="en-US" sz="2800" dirty="0">
                <a:latin typeface="+mn-lt"/>
                <a:cs typeface="+mn-cs"/>
              </a:rPr>
              <a:t>, </a:t>
            </a:r>
            <a:r>
              <a:rPr lang="en-US" sz="2800" dirty="0" err="1">
                <a:latin typeface="+mn-lt"/>
                <a:cs typeface="+mn-cs"/>
              </a:rPr>
              <a:t>Suse</a:t>
            </a:r>
            <a:r>
              <a:rPr lang="en-US" sz="2800" dirty="0">
                <a:latin typeface="+mn-lt"/>
                <a:cs typeface="+mn-cs"/>
              </a:rPr>
              <a:t>, </a:t>
            </a:r>
            <a:r>
              <a:rPr lang="en-US" sz="2800" dirty="0" err="1">
                <a:latin typeface="+mn-lt"/>
                <a:cs typeface="+mn-cs"/>
              </a:rPr>
              <a:t>Ubuntu</a:t>
            </a:r>
            <a:r>
              <a:rPr lang="en-US" sz="2800" dirty="0">
                <a:latin typeface="+mn-lt"/>
                <a:cs typeface="+mn-cs"/>
              </a:rPr>
              <a:t>, </a:t>
            </a:r>
            <a:r>
              <a:rPr lang="en-US" sz="2800" dirty="0" err="1">
                <a:latin typeface="+mn-lt"/>
                <a:cs typeface="+mn-cs"/>
              </a:rPr>
              <a:t>Debian</a:t>
            </a:r>
            <a:r>
              <a:rPr lang="en-US" sz="2800" dirty="0">
                <a:latin typeface="+mn-lt"/>
                <a:cs typeface="+mn-cs"/>
              </a:rPr>
              <a:t>, etc)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Solaris by Sun Microsystems.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2800" dirty="0">
              <a:latin typeface="+mn-lt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28676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28674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28674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785813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285750" y="138113"/>
            <a:ext cx="8501063" cy="500062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Components of an Operating System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100" dirty="0">
              <a:solidFill>
                <a:srgbClr val="0000FF"/>
              </a:solidFill>
              <a:latin typeface="+mn-lt"/>
              <a:cs typeface="+mn-cs"/>
            </a:endParaRP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200" b="1" dirty="0">
                <a:latin typeface="+mn-lt"/>
                <a:cs typeface="+mn-cs"/>
              </a:rPr>
              <a:t>Process Manager and Scheduler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200" b="1" dirty="0">
                <a:latin typeface="+mn-lt"/>
                <a:cs typeface="+mn-cs"/>
              </a:rPr>
              <a:t>Memory Manager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200" b="1" dirty="0">
                <a:latin typeface="+mn-lt"/>
                <a:cs typeface="+mn-cs"/>
              </a:rPr>
              <a:t>File Manager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200" b="1" dirty="0">
                <a:latin typeface="+mn-lt"/>
                <a:cs typeface="+mn-cs"/>
              </a:rPr>
              <a:t>I/O Management 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200" b="1" dirty="0">
                <a:latin typeface="+mn-lt"/>
                <a:cs typeface="+mn-cs"/>
              </a:rPr>
              <a:t>Secondary Storage Management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200" b="1" dirty="0">
                <a:latin typeface="+mn-lt"/>
                <a:cs typeface="+mn-cs"/>
              </a:rPr>
              <a:t>Network Manager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200" b="1" dirty="0">
                <a:latin typeface="+mn-lt"/>
                <a:cs typeface="+mn-cs"/>
              </a:rPr>
              <a:t>Protection System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200" b="1" dirty="0">
                <a:latin typeface="+mn-lt"/>
                <a:cs typeface="+mn-cs"/>
              </a:rPr>
              <a:t> Command interpreter system</a:t>
            </a:r>
            <a:endParaRPr lang="en-GB" sz="3200" dirty="0">
              <a:latin typeface="+mn-lt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29700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29698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29698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785813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214313" y="142875"/>
            <a:ext cx="8643937" cy="584835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Process Manager and Scheduler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endParaRPr lang="en-US" b="1" u="sng" dirty="0">
              <a:solidFill>
                <a:srgbClr val="0000FF"/>
              </a:solidFill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sz="2800" dirty="0">
                <a:latin typeface="+mn-lt"/>
                <a:cs typeface="+mn-cs"/>
              </a:rPr>
              <a:t>The five major activities of an operating system in regard to process management are: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sz="2800" dirty="0">
                <a:latin typeface="+mn-lt"/>
                <a:cs typeface="+mn-cs"/>
              </a:rPr>
              <a:t> 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000" dirty="0">
                <a:latin typeface="+mn-lt"/>
                <a:cs typeface="+mn-cs"/>
              </a:rPr>
              <a:t>Creation and deletion of user and system processes.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000" dirty="0">
                <a:latin typeface="+mn-lt"/>
                <a:cs typeface="+mn-cs"/>
              </a:rPr>
              <a:t>Suspension and resumption of processes.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000" dirty="0">
                <a:latin typeface="+mn-lt"/>
                <a:cs typeface="+mn-cs"/>
              </a:rPr>
              <a:t>A mechanism for process synchronization.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000" dirty="0">
                <a:latin typeface="+mn-lt"/>
                <a:cs typeface="+mn-cs"/>
              </a:rPr>
              <a:t>A mechanism for process communication.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000" dirty="0">
                <a:latin typeface="+mn-lt"/>
                <a:cs typeface="+mn-cs"/>
              </a:rPr>
              <a:t>A mechanism for deadlock (standstill) handling.</a:t>
            </a:r>
            <a:endParaRPr lang="en-GB" sz="3000" dirty="0">
              <a:latin typeface="+mn-lt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57166"/>
            <a:ext cx="8229600" cy="6286544"/>
          </a:xfrm>
        </p:spPr>
        <p:txBody>
          <a:bodyPr>
            <a:normAutofit fontScale="85000" lnSpcReduction="20000"/>
          </a:bodyPr>
          <a:lstStyle/>
          <a:p>
            <a:pPr marL="514350" indent="-514350">
              <a:buNone/>
            </a:pPr>
            <a:r>
              <a:rPr lang="en-US" sz="35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 a process manager, the OS allows;</a:t>
            </a:r>
            <a:endParaRPr lang="en-US" sz="3500" b="1" dirty="0" smtClean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Multitasking: </a:t>
            </a:r>
            <a:r>
              <a:rPr lang="en-US" dirty="0" smtClean="0"/>
              <a:t>more </a:t>
            </a:r>
            <a:r>
              <a:rPr lang="en-US" dirty="0" smtClean="0"/>
              <a:t>than one program can run at the same time</a:t>
            </a:r>
          </a:p>
          <a:p>
            <a:pPr lvl="1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Time-sharing: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smtClean="0"/>
              <a:t>allows more than one person to use a computer system at the same </a:t>
            </a:r>
            <a:r>
              <a:rPr lang="en-US" dirty="0" smtClean="0"/>
              <a:t>time</a:t>
            </a:r>
          </a:p>
          <a:p>
            <a:pPr lvl="2"/>
            <a:r>
              <a:rPr lang="en-US" sz="2800" dirty="0" smtClean="0"/>
              <a:t>Many users share the large CPU</a:t>
            </a:r>
          </a:p>
          <a:p>
            <a:pPr lvl="2"/>
            <a:r>
              <a:rPr lang="en-US" sz="2800" dirty="0" smtClean="0"/>
              <a:t>Time in the CPU is divided into slices (e.g. 2 microseconds)</a:t>
            </a:r>
          </a:p>
          <a:p>
            <a:pPr lvl="2"/>
            <a:r>
              <a:rPr lang="en-US" sz="2800" dirty="0" smtClean="0"/>
              <a:t>Each user has access to CPU during a slice</a:t>
            </a:r>
          </a:p>
          <a:p>
            <a:pPr lvl="2"/>
            <a:r>
              <a:rPr lang="en-US" sz="2800" dirty="0" smtClean="0"/>
              <a:t>A user’s job is swapped out at the end of slice</a:t>
            </a:r>
            <a:endParaRPr lang="en-US" sz="2800" dirty="0" smtClean="0"/>
          </a:p>
          <a:p>
            <a:pPr lvl="1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Scalability: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smtClean="0"/>
              <a:t>ability of the computer to handle an increasing number of </a:t>
            </a:r>
            <a:r>
              <a:rPr lang="en-US" dirty="0" smtClean="0"/>
              <a:t>coexisting </a:t>
            </a:r>
            <a:r>
              <a:rPr lang="en-US" dirty="0" smtClean="0"/>
              <a:t>users </a:t>
            </a:r>
            <a:r>
              <a:rPr lang="en-US" dirty="0" smtClean="0"/>
              <a:t>smoothly</a:t>
            </a:r>
          </a:p>
          <a:p>
            <a:pPr lvl="1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Multiprocessing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</a:p>
          <a:p>
            <a:pPr lvl="2"/>
            <a:r>
              <a:rPr lang="en-US" sz="2800" dirty="0" smtClean="0"/>
              <a:t>Two or more processors in system</a:t>
            </a:r>
          </a:p>
          <a:p>
            <a:pPr lvl="2"/>
            <a:r>
              <a:rPr lang="en-US" sz="2800" dirty="0" smtClean="0"/>
              <a:t>Programs can be divided to be processed by multiple CPUs</a:t>
            </a:r>
          </a:p>
          <a:p>
            <a:pPr lvl="2"/>
            <a:r>
              <a:rPr lang="en-US" sz="2800" dirty="0" smtClean="0"/>
              <a:t>And this allows the CPU processes large data more rapidly</a:t>
            </a:r>
          </a:p>
          <a:p>
            <a:pPr lvl="1">
              <a:buNone/>
            </a:pPr>
            <a:endParaRPr lang="en-US" b="1" dirty="0" smtClean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>
              <a:buNone/>
            </a:pPr>
            <a:endParaRPr lang="en-US" b="1" dirty="0" smtClean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>
              <a:buNone/>
            </a:pPr>
            <a:endParaRPr lang="en-US" b="1" dirty="0" smtClean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>
              <a:buNone/>
            </a:pPr>
            <a:endParaRPr lang="en-US" b="1" dirty="0" smtClean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>
              <a:buNone/>
            </a:pPr>
            <a:endParaRPr lang="en-US" dirty="0" smtClean="0"/>
          </a:p>
          <a:p>
            <a:endParaRPr lang="en-GB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57166"/>
            <a:ext cx="8229600" cy="5768997"/>
          </a:xfrm>
        </p:spPr>
        <p:txBody>
          <a:bodyPr/>
          <a:lstStyle/>
          <a:p>
            <a:pPr lvl="1"/>
            <a:r>
              <a:rPr lang="en-US" sz="36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Multiprogramming:</a:t>
            </a:r>
          </a:p>
          <a:p>
            <a:pPr lvl="1"/>
            <a:endParaRPr lang="en-US" sz="3600" b="1" dirty="0" smtClean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>
              <a:buNone/>
            </a:pPr>
            <a:endParaRPr lang="en-US" b="1" dirty="0" smtClean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>
              <a:buNone/>
            </a:pPr>
            <a:endParaRPr lang="en-US" b="1" dirty="0" smtClean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>
              <a:buNone/>
            </a:pPr>
            <a:endParaRPr lang="en-US" b="1" dirty="0" smtClean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>
              <a:buNone/>
            </a:pPr>
            <a:endParaRPr lang="en-US" b="1" dirty="0" smtClean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lvl="1" indent="-342900">
              <a:buNone/>
            </a:pPr>
            <a:endParaRPr lang="en-US" dirty="0" smtClean="0"/>
          </a:p>
          <a:p>
            <a:pPr marL="342900" lvl="1" indent="-342900">
              <a:buFont typeface="Arial" pitchFamily="34" charset="0"/>
              <a:buChar char="•"/>
            </a:pPr>
            <a:endParaRPr lang="en-US" b="1" dirty="0" smtClean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2910" y="1428736"/>
            <a:ext cx="3500462" cy="3500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72066" y="1500174"/>
            <a:ext cx="3357586" cy="34290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554919" y="5286388"/>
            <a:ext cx="273119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Traditional single</a:t>
            </a:r>
          </a:p>
          <a:p>
            <a:r>
              <a:rPr lang="en-GB" sz="28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program system</a:t>
            </a:r>
            <a:endParaRPr lang="en-GB" sz="2800" b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201701" y="5332413"/>
            <a:ext cx="308507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Multiprogramming </a:t>
            </a:r>
          </a:p>
          <a:p>
            <a:r>
              <a:rPr lang="en-GB" sz="28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environment</a:t>
            </a:r>
            <a:endParaRPr lang="en-GB" sz="2800" b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30724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30722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30722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785813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214313" y="142875"/>
            <a:ext cx="8715375" cy="621665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MEMORY MANAGER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endParaRPr lang="en-US" dirty="0">
              <a:solidFill>
                <a:srgbClr val="0000FF"/>
              </a:solidFill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sz="3200" dirty="0">
                <a:latin typeface="+mn-lt"/>
                <a:cs typeface="+mn-cs"/>
              </a:rPr>
              <a:t>The major activities of an operating in regard to memory ‑ management are: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sz="3200" dirty="0">
                <a:latin typeface="+mn-lt"/>
                <a:cs typeface="+mn-cs"/>
              </a:rPr>
              <a:t> 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Keep track of which part of memory are currently being used and by whom.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latin typeface="+mn-lt"/>
              <a:cs typeface="+mn-cs"/>
            </a:endParaRP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Decide which processes are loaded into memory when memory space becomes available.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latin typeface="+mn-lt"/>
              <a:cs typeface="+mn-cs"/>
            </a:endParaRP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Allocate and de ‑ allocate memory space as needed</a:t>
            </a:r>
            <a:endParaRPr lang="en-GB" sz="2800" dirty="0">
              <a:latin typeface="+mn-lt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31748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31746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31746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785813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142875" y="120650"/>
            <a:ext cx="8786813" cy="630872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FILE MANAGER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endParaRPr lang="en-US" dirty="0">
              <a:solidFill>
                <a:srgbClr val="0000FF"/>
              </a:solidFill>
              <a:latin typeface="+mn-lt"/>
              <a:cs typeface="+mn-cs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endParaRPr lang="en-US" dirty="0">
              <a:solidFill>
                <a:srgbClr val="0000FF"/>
              </a:solidFill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sz="2800" dirty="0">
                <a:latin typeface="+mn-lt"/>
                <a:cs typeface="+mn-cs"/>
              </a:rPr>
              <a:t>The five main major activities of an operating system in regard to file management are: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endParaRPr lang="en-US" sz="2800" dirty="0">
              <a:latin typeface="+mn-lt"/>
              <a:cs typeface="+mn-cs"/>
            </a:endParaRP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The creation and deletion of files.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latin typeface="+mn-lt"/>
              <a:cs typeface="+mn-cs"/>
            </a:endParaRP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The creation and deletion of directories.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latin typeface="+mn-lt"/>
              <a:cs typeface="+mn-cs"/>
            </a:endParaRPr>
          </a:p>
          <a:p>
            <a:pPr marL="722313" lvl="1" indent="-265113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The support of primitives for manipulating files and directories.</a:t>
            </a:r>
          </a:p>
          <a:p>
            <a:pPr marL="722313" lvl="1" indent="-265113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latin typeface="+mn-lt"/>
              <a:cs typeface="+mn-cs"/>
            </a:endParaRPr>
          </a:p>
          <a:p>
            <a:pPr marL="722313" lvl="1" indent="-265113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The mapping of files onto secondary storage.</a:t>
            </a:r>
          </a:p>
          <a:p>
            <a:pPr marL="811213" lvl="1" indent="-368300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The back up of files on stable storage media.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32772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32770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32770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785813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357188" y="197062"/>
            <a:ext cx="8358187" cy="523220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defRPr/>
            </a:pPr>
            <a:r>
              <a:rPr lang="en-GB" sz="32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 interface and input/output management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endParaRPr lang="en-US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I/O subsystem hides the distinctive features of specific hardware devices from the user.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endParaRPr lang="en-US" sz="28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Only the device driver knows the peculiarities of the specific device to which it is assigned. </a:t>
            </a:r>
            <a:r>
              <a:rPr lang="en-US" sz="2800" dirty="0" smtClean="0">
                <a:latin typeface="+mn-lt"/>
                <a:cs typeface="+mn-cs"/>
              </a:rPr>
              <a:t>These </a:t>
            </a:r>
            <a:r>
              <a:rPr lang="en-US" sz="2800" dirty="0">
                <a:latin typeface="+mn-lt"/>
                <a:cs typeface="+mn-cs"/>
              </a:rPr>
              <a:t>device drivers tell the respective devices how to work</a:t>
            </a:r>
            <a:r>
              <a:rPr lang="en-US" sz="2800" dirty="0" smtClean="0">
                <a:latin typeface="+mn-lt"/>
                <a:cs typeface="+mn-cs"/>
              </a:rPr>
              <a:t>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endParaRPr lang="en-US" sz="2800" dirty="0" smtClean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GB" sz="2800" dirty="0" smtClean="0"/>
              <a:t>User </a:t>
            </a:r>
            <a:r>
              <a:rPr lang="en-GB" sz="2800" dirty="0" smtClean="0"/>
              <a:t>interface: allows individuals to access and command the computer system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>
              <a:latin typeface="+mn-lt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36868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36866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37890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785813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285750" y="285750"/>
            <a:ext cx="8643938" cy="61555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THE USER </a:t>
            </a:r>
            <a:r>
              <a:rPr lang="en-US" sz="32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INTERFACE</a:t>
            </a:r>
            <a:endParaRPr lang="en-US" sz="32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n-cs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600" dirty="0">
                <a:latin typeface="+mn-lt"/>
                <a:cs typeface="+mn-cs"/>
              </a:rPr>
              <a:t>The </a:t>
            </a:r>
            <a:r>
              <a:rPr lang="en-US" sz="2600" b="1" dirty="0">
                <a:latin typeface="+mn-lt"/>
                <a:cs typeface="+mn-cs"/>
              </a:rPr>
              <a:t>user interface </a:t>
            </a:r>
            <a:r>
              <a:rPr lang="en-US" sz="2600" dirty="0">
                <a:latin typeface="+mn-lt"/>
                <a:cs typeface="+mn-cs"/>
              </a:rPr>
              <a:t>enables you to interact with the computer.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600" dirty="0">
                <a:latin typeface="+mn-lt"/>
                <a:cs typeface="+mn-cs"/>
              </a:rPr>
              <a:t>	</a:t>
            </a: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3 Types of user interface</a:t>
            </a:r>
          </a:p>
          <a:p>
            <a:pPr>
              <a:buFont typeface="Wingdings" pitchFamily="2" charset="2"/>
              <a:buChar char="Ø"/>
              <a:defRPr/>
            </a:pP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Command ‑ driven interface </a:t>
            </a:r>
            <a:r>
              <a:rPr lang="en-GB" sz="2600" dirty="0" smtClean="0"/>
              <a:t>requires that text commands be given to the computer to perform basic </a:t>
            </a:r>
            <a:r>
              <a:rPr lang="en-GB" sz="2600" dirty="0" smtClean="0"/>
              <a:t>activities</a:t>
            </a:r>
            <a:r>
              <a:rPr lang="en-US" sz="2600" dirty="0" smtClean="0">
                <a:latin typeface="+mn-lt"/>
                <a:cs typeface="+mn-cs"/>
              </a:rPr>
              <a:t>. </a:t>
            </a:r>
            <a:r>
              <a:rPr lang="en-US" sz="2600" dirty="0">
                <a:latin typeface="+mn-lt"/>
                <a:cs typeface="+mn-cs"/>
              </a:rPr>
              <a:t>E. g. DOS (Disk operating system).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600" dirty="0">
                <a:latin typeface="+mn-lt"/>
                <a:cs typeface="+mn-cs"/>
              </a:rPr>
              <a:t>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Menu driven interface </a:t>
            </a:r>
            <a:r>
              <a:rPr lang="en-US" sz="2600" dirty="0">
                <a:latin typeface="+mn-lt"/>
                <a:cs typeface="+mn-cs"/>
              </a:rPr>
              <a:t>is one in which you choose a command from menus displayed on the screen. E.g. Mac OS </a:t>
            </a:r>
            <a:endParaRPr lang="en-US" sz="2600" dirty="0" smtClean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endParaRPr lang="en-US" sz="26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Graphical user interface (GUI) </a:t>
            </a:r>
            <a:r>
              <a:rPr lang="en-US" sz="2600" b="1" dirty="0">
                <a:latin typeface="+mn-lt"/>
                <a:cs typeface="+mn-cs"/>
              </a:rPr>
              <a:t>:</a:t>
            </a:r>
            <a:r>
              <a:rPr lang="en-US" sz="2600" dirty="0">
                <a:latin typeface="+mn-lt"/>
                <a:cs typeface="+mn-cs"/>
              </a:rPr>
              <a:t> </a:t>
            </a:r>
            <a:r>
              <a:rPr lang="en-GB" sz="2800" dirty="0" smtClean="0"/>
              <a:t>uses icons and menus displayed on screen to send commands to the computer system</a:t>
            </a:r>
            <a:r>
              <a:rPr lang="en-US" sz="2600" dirty="0" smtClean="0">
                <a:latin typeface="+mn-lt"/>
                <a:cs typeface="+mn-cs"/>
              </a:rPr>
              <a:t>, </a:t>
            </a:r>
            <a:r>
              <a:rPr lang="en-US" sz="2600" dirty="0">
                <a:latin typeface="+mn-lt"/>
                <a:cs typeface="+mn-cs"/>
              </a:rPr>
              <a:t>making them much more user friendly. E.g. Windows, Vista.</a:t>
            </a:r>
            <a:endParaRPr lang="en-GB" sz="2600" dirty="0">
              <a:latin typeface="+mn-lt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33796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33794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33794" name="Equation" r:id="rId3" imgW="914400" imgH="198720" progId="">
              <p:embed/>
            </p:oleObj>
          </a:graphicData>
        </a:graphic>
      </p:graphicFrame>
      <p:sp>
        <p:nvSpPr>
          <p:cNvPr id="6" name="Rectangle 5"/>
          <p:cNvSpPr/>
          <p:nvPr/>
        </p:nvSpPr>
        <p:spPr>
          <a:xfrm>
            <a:off x="214313" y="285750"/>
            <a:ext cx="8572500" cy="575468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SECONDARY STORAGE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The three major activities of an operating system in regard to secondary storage management are:</a:t>
            </a:r>
            <a:endParaRPr lang="en-GB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>
                <a:latin typeface="+mn-lt"/>
                <a:cs typeface="+mn-cs"/>
              </a:rPr>
              <a:t> </a:t>
            </a:r>
            <a:endParaRPr lang="en-GB" sz="2800" b="1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Managing the free space available on the secondary storage device.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28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Allocation of storage space when new files have to be written.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28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Scheduling the requests for memory access.</a:t>
            </a:r>
            <a:endParaRPr lang="en-GB" sz="2800" dirty="0">
              <a:latin typeface="+mn-lt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4100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4098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4098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785813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928813" y="142875"/>
            <a:ext cx="4500562" cy="523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COMPUTER SYSTEM</a:t>
            </a: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71472" y="1000147"/>
            <a:ext cx="8143875" cy="557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34820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34818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34818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927100"/>
            <a:ext cx="7696200" cy="1588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214313" y="214313"/>
            <a:ext cx="8643937" cy="529431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NETWORK MANAGER</a:t>
            </a:r>
            <a:endParaRPr lang="en-US" sz="32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endParaRPr lang="en-US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200" dirty="0">
                <a:latin typeface="+mn-lt"/>
                <a:cs typeface="+mn-cs"/>
              </a:rPr>
              <a:t>This component manages access to resources (files, printers, etc) over a distributed system.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endParaRPr lang="en-US" sz="32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endParaRPr lang="en-US" sz="32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200" dirty="0">
                <a:latin typeface="+mn-lt"/>
                <a:cs typeface="+mn-cs"/>
              </a:rPr>
              <a:t>The network manager deals with problems of contention and security over the communication network.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endParaRPr lang="en-US" sz="3200" dirty="0">
              <a:latin typeface="+mn-lt"/>
              <a:cs typeface="+mn-cs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35844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35842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35842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785813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142875" y="142875"/>
            <a:ext cx="8715375" cy="58785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PROTECTION</a:t>
            </a:r>
            <a:r>
              <a:rPr lang="en-US" sz="3200" b="1" dirty="0">
                <a:solidFill>
                  <a:srgbClr val="0070C0"/>
                </a:solidFill>
                <a:latin typeface="+mn-lt"/>
                <a:cs typeface="+mn-cs"/>
              </a:rPr>
              <a:t> </a:t>
            </a:r>
            <a:r>
              <a:rPr 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SYSTEM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endParaRPr lang="en-US" b="1" u="sng" dirty="0">
              <a:solidFill>
                <a:srgbClr val="0000FF"/>
              </a:solidFill>
              <a:latin typeface="+mn-lt"/>
              <a:cs typeface="+mn-cs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endParaRPr lang="en-US" dirty="0">
              <a:solidFill>
                <a:srgbClr val="0000FF"/>
              </a:solidFill>
              <a:latin typeface="+mn-lt"/>
              <a:cs typeface="+mn-cs"/>
            </a:endParaRPr>
          </a:p>
          <a:p>
            <a:pPr indent="265113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Protection refers to mechanism for controlling the access of programs, processes, or users to the resources defined by a computer system.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 The resources (files, memory, CPU time) of one user and process must be protected from others.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 This is done to ensure that a component that is not working properly won't damage the rest of the system.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800" dirty="0">
                <a:latin typeface="+mn-lt"/>
                <a:cs typeface="+mn-cs"/>
              </a:rPr>
              <a:t>Also people who don't know what they are doing can't do too much damage either. 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38916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38914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36866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785813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285720" y="82705"/>
            <a:ext cx="857256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Font typeface="Arial" pitchFamily="34" charset="0"/>
              <a:buNone/>
            </a:pPr>
            <a:r>
              <a:rPr lang="en-US" sz="36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Command Interpreter System</a:t>
            </a:r>
          </a:p>
          <a:p>
            <a:pPr algn="ctr">
              <a:buFont typeface="Arial" pitchFamily="34" charset="0"/>
              <a:buNone/>
            </a:pPr>
            <a:endParaRPr lang="en-US" sz="3000" dirty="0" smtClean="0">
              <a:solidFill>
                <a:srgbClr val="0000FF"/>
              </a:solidFill>
              <a:latin typeface="Calibri" pitchFamily="34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3000" dirty="0" smtClean="0">
                <a:latin typeface="Calibri" pitchFamily="34" charset="0"/>
              </a:rPr>
              <a:t>A command interpreter is an interface of the operating system with the user. </a:t>
            </a:r>
          </a:p>
          <a:p>
            <a:endParaRPr lang="en-US" sz="3000" dirty="0" smtClean="0">
              <a:latin typeface="Calibri" pitchFamily="34" charset="0"/>
            </a:endParaRPr>
          </a:p>
          <a:p>
            <a:pPr lvl="1">
              <a:buFont typeface="Wingdings" pitchFamily="2" charset="2"/>
              <a:buChar char="Ø"/>
            </a:pPr>
            <a:r>
              <a:rPr lang="en-US" sz="3000" dirty="0" smtClean="0">
                <a:latin typeface="Calibri" pitchFamily="34" charset="0"/>
              </a:rPr>
              <a:t>Command line interface (</a:t>
            </a:r>
            <a:r>
              <a:rPr lang="en-US" sz="3000" dirty="0" err="1" smtClean="0">
                <a:latin typeface="Calibri" pitchFamily="34" charset="0"/>
              </a:rPr>
              <a:t>e.g</a:t>
            </a:r>
            <a:r>
              <a:rPr lang="en-US" sz="3000" dirty="0" smtClean="0">
                <a:latin typeface="Calibri" pitchFamily="34" charset="0"/>
              </a:rPr>
              <a:t> : DOS, shell)</a:t>
            </a:r>
          </a:p>
          <a:p>
            <a:pPr lvl="1">
              <a:buFont typeface="Wingdings" pitchFamily="2" charset="2"/>
              <a:buChar char="Ø"/>
            </a:pPr>
            <a:r>
              <a:rPr lang="en-US" sz="3000" dirty="0" smtClean="0">
                <a:latin typeface="Calibri" pitchFamily="34" charset="0"/>
              </a:rPr>
              <a:t>Graphical User Interface (GUI)</a:t>
            </a:r>
          </a:p>
          <a:p>
            <a:pPr lvl="1"/>
            <a:endParaRPr lang="en-US" sz="3000" dirty="0" smtClean="0">
              <a:latin typeface="Calibri" pitchFamily="34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3000" dirty="0" smtClean="0">
                <a:latin typeface="Calibri" pitchFamily="34" charset="0"/>
              </a:rPr>
              <a:t>It is usually not part of the kernel, since multiple command interpreters may be supported by an operating system.</a:t>
            </a:r>
          </a:p>
          <a:p>
            <a:pPr>
              <a:buFont typeface="Wingdings" pitchFamily="2" charset="2"/>
              <a:buChar char="Ø"/>
            </a:pPr>
            <a:r>
              <a:rPr lang="en-US" sz="3000" dirty="0" smtClean="0">
                <a:latin typeface="Calibri" pitchFamily="34" charset="0"/>
              </a:rPr>
              <a:t>The kernel is the core that provides basic services for all other parts of the operating system. </a:t>
            </a:r>
            <a:endParaRPr lang="en-GB" dirty="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n-ea"/>
                <a:cs typeface="+mn-cs"/>
              </a:rPr>
              <a:t>Utility programs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60"/>
            <a:ext cx="8229600" cy="4840303"/>
          </a:xfrm>
        </p:spPr>
        <p:txBody>
          <a:bodyPr/>
          <a:lstStyle/>
          <a:p>
            <a:r>
              <a:rPr lang="en-US" dirty="0" smtClean="0"/>
              <a:t>Help to perform maintenance or correct problems with a computer </a:t>
            </a:r>
            <a:r>
              <a:rPr lang="en-US" dirty="0" smtClean="0"/>
              <a:t>system</a:t>
            </a:r>
            <a:endParaRPr lang="en-US" dirty="0" smtClean="0"/>
          </a:p>
          <a:p>
            <a:r>
              <a:rPr lang="en-US" dirty="0" smtClean="0"/>
              <a:t>Common types of utility programs:</a:t>
            </a:r>
          </a:p>
          <a:p>
            <a:pPr lvl="1"/>
            <a:r>
              <a:rPr lang="en-US" dirty="0" smtClean="0"/>
              <a:t>Hardware utilities</a:t>
            </a:r>
          </a:p>
          <a:p>
            <a:pPr lvl="1"/>
            <a:r>
              <a:rPr lang="en-US" dirty="0" smtClean="0"/>
              <a:t>Virus-detection and recovery utilities</a:t>
            </a:r>
          </a:p>
          <a:p>
            <a:pPr lvl="1"/>
            <a:r>
              <a:rPr lang="en-US" dirty="0" smtClean="0"/>
              <a:t>File-compression utilities</a:t>
            </a:r>
          </a:p>
          <a:p>
            <a:pPr lvl="1"/>
            <a:r>
              <a:rPr lang="en-US" dirty="0" smtClean="0"/>
              <a:t>Spam and pop-up blocker utilities</a:t>
            </a:r>
          </a:p>
          <a:p>
            <a:endParaRPr lang="en-GB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4"/>
            <a:ext cx="8229600" cy="1143000"/>
          </a:xfrm>
        </p:spPr>
        <p:txBody>
          <a:bodyPr>
            <a:normAutofit/>
          </a:bodyPr>
          <a:lstStyle/>
          <a:p>
            <a:r>
              <a:rPr lang="en-GB" sz="36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Language translation</a:t>
            </a:r>
            <a:endParaRPr lang="en-GB" sz="3600" b="1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Source code: </a:t>
            </a:r>
            <a:r>
              <a:rPr lang="en-GB" dirty="0" smtClean="0"/>
              <a:t>High level language instructions</a:t>
            </a:r>
          </a:p>
          <a:p>
            <a:endParaRPr lang="en-GB" dirty="0" smtClean="0"/>
          </a:p>
          <a:p>
            <a:r>
              <a:rPr lang="en-GB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Compiler: </a:t>
            </a:r>
            <a:r>
              <a:rPr lang="en-GB" dirty="0" smtClean="0"/>
              <a:t>translates high level codes to machine language</a:t>
            </a:r>
          </a:p>
          <a:p>
            <a:endParaRPr lang="en-GB" dirty="0" smtClean="0"/>
          </a:p>
          <a:p>
            <a:r>
              <a:rPr lang="en-GB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 code: </a:t>
            </a:r>
            <a:r>
              <a:rPr lang="en-GB" dirty="0" smtClean="0"/>
              <a:t>Translated instructions that are ready for the computer to use.</a:t>
            </a:r>
            <a:endParaRPr lang="en-GB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4"/>
            <a:ext cx="8229600" cy="725470"/>
          </a:xfrm>
        </p:spPr>
        <p:txBody>
          <a:bodyPr>
            <a:normAutofit/>
          </a:bodyPr>
          <a:lstStyle/>
          <a:p>
            <a:r>
              <a:rPr lang="en-GB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Language translation</a:t>
            </a:r>
            <a:endParaRPr lang="en-GB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4" name="Group 51"/>
          <p:cNvGrpSpPr>
            <a:grpSpLocks noGrp="1"/>
          </p:cNvGrpSpPr>
          <p:nvPr>
            <p:ph idx="1"/>
          </p:nvPr>
        </p:nvGrpSpPr>
        <p:grpSpPr bwMode="auto">
          <a:xfrm>
            <a:off x="457200" y="785908"/>
            <a:ext cx="8229600" cy="5340255"/>
            <a:chOff x="332" y="519"/>
            <a:chExt cx="5109" cy="3197"/>
          </a:xfrm>
        </p:grpSpPr>
        <p:grpSp>
          <p:nvGrpSpPr>
            <p:cNvPr id="5" name="Group 11"/>
            <p:cNvGrpSpPr>
              <a:grpSpLocks/>
            </p:cNvGrpSpPr>
            <p:nvPr/>
          </p:nvGrpSpPr>
          <p:grpSpPr bwMode="auto">
            <a:xfrm>
              <a:off x="332" y="2433"/>
              <a:ext cx="1225" cy="1283"/>
              <a:chOff x="328" y="2407"/>
              <a:chExt cx="1225" cy="1480"/>
            </a:xfrm>
          </p:grpSpPr>
          <p:sp>
            <p:nvSpPr>
              <p:cNvPr id="22" name="AutoShape 12"/>
              <p:cNvSpPr>
                <a:spLocks noChangeArrowheads="1"/>
              </p:cNvSpPr>
              <p:nvPr/>
            </p:nvSpPr>
            <p:spPr bwMode="auto">
              <a:xfrm>
                <a:off x="328" y="3444"/>
                <a:ext cx="1225" cy="443"/>
              </a:xfrm>
              <a:prstGeom prst="roundRect">
                <a:avLst>
                  <a:gd name="adj" fmla="val 12343"/>
                </a:avLst>
              </a:prstGeom>
              <a:solidFill>
                <a:srgbClr val="FCDA78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3" name="AutoShape 13"/>
              <p:cNvSpPr>
                <a:spLocks noChangeArrowheads="1"/>
              </p:cNvSpPr>
              <p:nvPr/>
            </p:nvSpPr>
            <p:spPr bwMode="auto">
              <a:xfrm>
                <a:off x="328" y="2407"/>
                <a:ext cx="1195" cy="884"/>
              </a:xfrm>
              <a:prstGeom prst="roundRect">
                <a:avLst>
                  <a:gd name="adj" fmla="val 12343"/>
                </a:avLst>
              </a:prstGeom>
              <a:gradFill rotWithShape="0">
                <a:gsLst>
                  <a:gs pos="0">
                    <a:srgbClr val="FCDE86"/>
                  </a:gs>
                  <a:gs pos="100000">
                    <a:srgbClr val="FCDA78"/>
                  </a:gs>
                </a:gsLst>
                <a:lin ang="5400000" scaled="1"/>
              </a:gra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" name="AutoShape 14"/>
              <p:cNvSpPr>
                <a:spLocks noChangeArrowheads="1"/>
              </p:cNvSpPr>
              <p:nvPr/>
            </p:nvSpPr>
            <p:spPr bwMode="auto">
              <a:xfrm>
                <a:off x="652" y="3299"/>
                <a:ext cx="566" cy="137"/>
              </a:xfrm>
              <a:prstGeom prst="roundRect">
                <a:avLst>
                  <a:gd name="adj" fmla="val 12343"/>
                </a:avLst>
              </a:prstGeom>
              <a:solidFill>
                <a:srgbClr val="FCDA78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AutoShape 15"/>
              <p:cNvSpPr>
                <a:spLocks noChangeArrowheads="1"/>
              </p:cNvSpPr>
              <p:nvPr/>
            </p:nvSpPr>
            <p:spPr bwMode="auto">
              <a:xfrm>
                <a:off x="480" y="2478"/>
                <a:ext cx="870" cy="745"/>
              </a:xfrm>
              <a:prstGeom prst="roundRect">
                <a:avLst>
                  <a:gd name="adj" fmla="val 12343"/>
                </a:avLst>
              </a:prstGeom>
              <a:solidFill>
                <a:srgbClr val="FFFFFF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" name="Rectangle 16"/>
              <p:cNvSpPr>
                <a:spLocks noChangeArrowheads="1"/>
              </p:cNvSpPr>
              <p:nvPr/>
            </p:nvSpPr>
            <p:spPr bwMode="auto">
              <a:xfrm>
                <a:off x="388" y="3523"/>
                <a:ext cx="54" cy="74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" name="Rectangle 17"/>
              <p:cNvSpPr>
                <a:spLocks noChangeArrowheads="1"/>
              </p:cNvSpPr>
              <p:nvPr/>
            </p:nvSpPr>
            <p:spPr bwMode="auto">
              <a:xfrm>
                <a:off x="490" y="3523"/>
                <a:ext cx="52" cy="74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" name="Rectangle 18"/>
              <p:cNvSpPr>
                <a:spLocks noChangeArrowheads="1"/>
              </p:cNvSpPr>
              <p:nvPr/>
            </p:nvSpPr>
            <p:spPr bwMode="auto">
              <a:xfrm>
                <a:off x="591" y="3523"/>
                <a:ext cx="53" cy="74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" name="Rectangle 19"/>
              <p:cNvSpPr>
                <a:spLocks noChangeArrowheads="1"/>
              </p:cNvSpPr>
              <p:nvPr/>
            </p:nvSpPr>
            <p:spPr bwMode="auto">
              <a:xfrm>
                <a:off x="693" y="3523"/>
                <a:ext cx="52" cy="74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0" name="Rectangle 20"/>
              <p:cNvSpPr>
                <a:spLocks noChangeArrowheads="1"/>
              </p:cNvSpPr>
              <p:nvPr/>
            </p:nvSpPr>
            <p:spPr bwMode="auto">
              <a:xfrm>
                <a:off x="388" y="3638"/>
                <a:ext cx="54" cy="74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" name="Rectangle 21"/>
              <p:cNvSpPr>
                <a:spLocks noChangeArrowheads="1"/>
              </p:cNvSpPr>
              <p:nvPr/>
            </p:nvSpPr>
            <p:spPr bwMode="auto">
              <a:xfrm>
                <a:off x="490" y="3638"/>
                <a:ext cx="52" cy="74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" name="Rectangle 22"/>
              <p:cNvSpPr>
                <a:spLocks noChangeArrowheads="1"/>
              </p:cNvSpPr>
              <p:nvPr/>
            </p:nvSpPr>
            <p:spPr bwMode="auto">
              <a:xfrm>
                <a:off x="591" y="3638"/>
                <a:ext cx="53" cy="74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" name="Rectangle 23"/>
              <p:cNvSpPr>
                <a:spLocks noChangeArrowheads="1"/>
              </p:cNvSpPr>
              <p:nvPr/>
            </p:nvSpPr>
            <p:spPr bwMode="auto">
              <a:xfrm>
                <a:off x="693" y="3638"/>
                <a:ext cx="52" cy="74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4" name="Rectangle 24"/>
              <p:cNvSpPr>
                <a:spLocks noChangeArrowheads="1"/>
              </p:cNvSpPr>
              <p:nvPr/>
            </p:nvSpPr>
            <p:spPr bwMode="auto">
              <a:xfrm>
                <a:off x="794" y="3638"/>
                <a:ext cx="53" cy="74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5" name="Rectangle 25"/>
              <p:cNvSpPr>
                <a:spLocks noChangeArrowheads="1"/>
              </p:cNvSpPr>
              <p:nvPr/>
            </p:nvSpPr>
            <p:spPr bwMode="auto">
              <a:xfrm>
                <a:off x="882" y="3638"/>
                <a:ext cx="52" cy="74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6" name="Rectangle 26"/>
              <p:cNvSpPr>
                <a:spLocks noChangeArrowheads="1"/>
              </p:cNvSpPr>
              <p:nvPr/>
            </p:nvSpPr>
            <p:spPr bwMode="auto">
              <a:xfrm>
                <a:off x="388" y="3748"/>
                <a:ext cx="54" cy="74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7" name="Rectangle 27"/>
              <p:cNvSpPr>
                <a:spLocks noChangeArrowheads="1"/>
              </p:cNvSpPr>
              <p:nvPr/>
            </p:nvSpPr>
            <p:spPr bwMode="auto">
              <a:xfrm>
                <a:off x="490" y="3748"/>
                <a:ext cx="52" cy="74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8" name="Rectangle 28"/>
              <p:cNvSpPr>
                <a:spLocks noChangeArrowheads="1"/>
              </p:cNvSpPr>
              <p:nvPr/>
            </p:nvSpPr>
            <p:spPr bwMode="auto">
              <a:xfrm>
                <a:off x="591" y="3748"/>
                <a:ext cx="53" cy="74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9" name="Rectangle 29"/>
              <p:cNvSpPr>
                <a:spLocks noChangeArrowheads="1"/>
              </p:cNvSpPr>
              <p:nvPr/>
            </p:nvSpPr>
            <p:spPr bwMode="auto">
              <a:xfrm>
                <a:off x="693" y="3748"/>
                <a:ext cx="52" cy="74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0" name="Rectangle 30"/>
              <p:cNvSpPr>
                <a:spLocks noChangeArrowheads="1"/>
              </p:cNvSpPr>
              <p:nvPr/>
            </p:nvSpPr>
            <p:spPr bwMode="auto">
              <a:xfrm>
                <a:off x="794" y="3748"/>
                <a:ext cx="53" cy="74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1" name="Rectangle 31"/>
              <p:cNvSpPr>
                <a:spLocks noChangeArrowheads="1"/>
              </p:cNvSpPr>
              <p:nvPr/>
            </p:nvSpPr>
            <p:spPr bwMode="auto">
              <a:xfrm>
                <a:off x="882" y="3748"/>
                <a:ext cx="52" cy="74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6" name="Rectangle 32"/>
            <p:cNvSpPr>
              <a:spLocks noChangeArrowheads="1"/>
            </p:cNvSpPr>
            <p:nvPr/>
          </p:nvSpPr>
          <p:spPr bwMode="auto">
            <a:xfrm>
              <a:off x="2245" y="2438"/>
              <a:ext cx="1279" cy="1273"/>
            </a:xfrm>
            <a:prstGeom prst="rect">
              <a:avLst/>
            </a:prstGeom>
            <a:gradFill rotWithShape="0">
              <a:gsLst>
                <a:gs pos="0">
                  <a:srgbClr val="A3F25F">
                    <a:gamma/>
                    <a:tint val="89804"/>
                    <a:invGamma/>
                  </a:srgbClr>
                </a:gs>
                <a:gs pos="100000">
                  <a:srgbClr val="A3F25F"/>
                </a:gs>
              </a:gsLst>
              <a:lin ang="5400000" scaled="1"/>
            </a:gradFill>
            <a:ln w="12700">
              <a:solidFill>
                <a:schemeClr val="tx1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 wrap="none" lIns="90488" tIns="44450" rIns="90488" bIns="44450" anchor="ctr"/>
            <a:lstStyle/>
            <a:p>
              <a:pPr algn="ctr">
                <a:lnSpc>
                  <a:spcPct val="90000"/>
                </a:lnSpc>
                <a:defRPr/>
              </a:pPr>
              <a:r>
                <a:rPr lang="en-US" sz="1800">
                  <a:solidFill>
                    <a:srgbClr val="000000"/>
                  </a:solidFill>
                </a:rPr>
                <a:t>Language</a:t>
              </a:r>
            </a:p>
            <a:p>
              <a:pPr algn="ctr">
                <a:lnSpc>
                  <a:spcPct val="90000"/>
                </a:lnSpc>
                <a:defRPr/>
              </a:pPr>
              <a:r>
                <a:rPr lang="en-US" sz="1800">
                  <a:solidFill>
                    <a:srgbClr val="000000"/>
                  </a:solidFill>
                </a:rPr>
                <a:t>Translation</a:t>
              </a:r>
            </a:p>
            <a:p>
              <a:pPr algn="ctr">
                <a:lnSpc>
                  <a:spcPct val="90000"/>
                </a:lnSpc>
                <a:defRPr/>
              </a:pPr>
              <a:r>
                <a:rPr lang="en-US" sz="1800">
                  <a:solidFill>
                    <a:srgbClr val="000000"/>
                  </a:solidFill>
                </a:rPr>
                <a:t>Process</a:t>
              </a:r>
            </a:p>
          </p:txBody>
        </p:sp>
        <p:sp>
          <p:nvSpPr>
            <p:cNvPr id="7" name="Rectangle 33"/>
            <p:cNvSpPr>
              <a:spLocks noChangeArrowheads="1"/>
            </p:cNvSpPr>
            <p:nvPr/>
          </p:nvSpPr>
          <p:spPr bwMode="auto">
            <a:xfrm>
              <a:off x="599" y="2022"/>
              <a:ext cx="706" cy="36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800">
                  <a:solidFill>
                    <a:srgbClr val="000000"/>
                  </a:solidFill>
                </a:rPr>
                <a:t>Source</a:t>
              </a:r>
            </a:p>
            <a:p>
              <a:pPr algn="ctr">
                <a:lnSpc>
                  <a:spcPct val="90000"/>
                </a:lnSpc>
              </a:pPr>
              <a:r>
                <a:rPr lang="en-US" sz="1800">
                  <a:solidFill>
                    <a:srgbClr val="000000"/>
                  </a:solidFill>
                </a:rPr>
                <a:t>Program</a:t>
              </a:r>
            </a:p>
          </p:txBody>
        </p:sp>
        <p:grpSp>
          <p:nvGrpSpPr>
            <p:cNvPr id="8" name="Group 34"/>
            <p:cNvGrpSpPr>
              <a:grpSpLocks/>
            </p:cNvGrpSpPr>
            <p:nvPr/>
          </p:nvGrpSpPr>
          <p:grpSpPr bwMode="auto">
            <a:xfrm>
              <a:off x="4519" y="2495"/>
              <a:ext cx="922" cy="1160"/>
              <a:chOff x="4515" y="2479"/>
              <a:chExt cx="922" cy="1338"/>
            </a:xfrm>
          </p:grpSpPr>
          <p:sp>
            <p:nvSpPr>
              <p:cNvPr id="19" name="Freeform 35"/>
              <p:cNvSpPr>
                <a:spLocks/>
              </p:cNvSpPr>
              <p:nvPr/>
            </p:nvSpPr>
            <p:spPr bwMode="auto">
              <a:xfrm>
                <a:off x="4515" y="2479"/>
                <a:ext cx="922" cy="1338"/>
              </a:xfrm>
              <a:custGeom>
                <a:avLst/>
                <a:gdLst/>
                <a:ahLst/>
                <a:cxnLst>
                  <a:cxn ang="0">
                    <a:pos x="921" y="182"/>
                  </a:cxn>
                  <a:cxn ang="0">
                    <a:pos x="921" y="1164"/>
                  </a:cxn>
                  <a:cxn ang="0">
                    <a:pos x="906" y="1194"/>
                  </a:cxn>
                  <a:cxn ang="0">
                    <a:pos x="885" y="1222"/>
                  </a:cxn>
                  <a:cxn ang="0">
                    <a:pos x="852" y="1247"/>
                  </a:cxn>
                  <a:cxn ang="0">
                    <a:pos x="810" y="1272"/>
                  </a:cxn>
                  <a:cxn ang="0">
                    <a:pos x="749" y="1296"/>
                  </a:cxn>
                  <a:cxn ang="0">
                    <a:pos x="689" y="1312"/>
                  </a:cxn>
                  <a:cxn ang="0">
                    <a:pos x="623" y="1323"/>
                  </a:cxn>
                  <a:cxn ang="0">
                    <a:pos x="560" y="1332"/>
                  </a:cxn>
                  <a:cxn ang="0">
                    <a:pos x="503" y="1337"/>
                  </a:cxn>
                  <a:cxn ang="0">
                    <a:pos x="439" y="1337"/>
                  </a:cxn>
                  <a:cxn ang="0">
                    <a:pos x="367" y="1332"/>
                  </a:cxn>
                  <a:cxn ang="0">
                    <a:pos x="307" y="1325"/>
                  </a:cxn>
                  <a:cxn ang="0">
                    <a:pos x="241" y="1314"/>
                  </a:cxn>
                  <a:cxn ang="0">
                    <a:pos x="178" y="1298"/>
                  </a:cxn>
                  <a:cxn ang="0">
                    <a:pos x="132" y="1282"/>
                  </a:cxn>
                  <a:cxn ang="0">
                    <a:pos x="84" y="1259"/>
                  </a:cxn>
                  <a:cxn ang="0">
                    <a:pos x="48" y="1233"/>
                  </a:cxn>
                  <a:cxn ang="0">
                    <a:pos x="30" y="1217"/>
                  </a:cxn>
                  <a:cxn ang="0">
                    <a:pos x="12" y="1192"/>
                  </a:cxn>
                  <a:cxn ang="0">
                    <a:pos x="0" y="1162"/>
                  </a:cxn>
                  <a:cxn ang="0">
                    <a:pos x="0" y="168"/>
                  </a:cxn>
                  <a:cxn ang="0">
                    <a:pos x="9" y="143"/>
                  </a:cxn>
                  <a:cxn ang="0">
                    <a:pos x="30" y="115"/>
                  </a:cxn>
                  <a:cxn ang="0">
                    <a:pos x="81" y="78"/>
                  </a:cxn>
                  <a:cxn ang="0">
                    <a:pos x="51" y="99"/>
                  </a:cxn>
                  <a:cxn ang="0">
                    <a:pos x="105" y="65"/>
                  </a:cxn>
                  <a:cxn ang="0">
                    <a:pos x="147" y="48"/>
                  </a:cxn>
                  <a:cxn ang="0">
                    <a:pos x="202" y="32"/>
                  </a:cxn>
                  <a:cxn ang="0">
                    <a:pos x="262" y="18"/>
                  </a:cxn>
                  <a:cxn ang="0">
                    <a:pos x="325" y="5"/>
                  </a:cxn>
                  <a:cxn ang="0">
                    <a:pos x="400" y="0"/>
                  </a:cxn>
                  <a:cxn ang="0">
                    <a:pos x="464" y="0"/>
                  </a:cxn>
                  <a:cxn ang="0">
                    <a:pos x="548" y="0"/>
                  </a:cxn>
                  <a:cxn ang="0">
                    <a:pos x="608" y="7"/>
                  </a:cxn>
                  <a:cxn ang="0">
                    <a:pos x="662" y="18"/>
                  </a:cxn>
                  <a:cxn ang="0">
                    <a:pos x="725" y="32"/>
                  </a:cxn>
                  <a:cxn ang="0">
                    <a:pos x="777" y="51"/>
                  </a:cxn>
                  <a:cxn ang="0">
                    <a:pos x="825" y="76"/>
                  </a:cxn>
                  <a:cxn ang="0">
                    <a:pos x="861" y="97"/>
                  </a:cxn>
                  <a:cxn ang="0">
                    <a:pos x="885" y="118"/>
                  </a:cxn>
                  <a:cxn ang="0">
                    <a:pos x="906" y="145"/>
                  </a:cxn>
                  <a:cxn ang="0">
                    <a:pos x="921" y="182"/>
                  </a:cxn>
                </a:cxnLst>
                <a:rect l="0" t="0" r="r" b="b"/>
                <a:pathLst>
                  <a:path w="922" h="1338">
                    <a:moveTo>
                      <a:pt x="921" y="182"/>
                    </a:moveTo>
                    <a:lnTo>
                      <a:pt x="921" y="1164"/>
                    </a:lnTo>
                    <a:lnTo>
                      <a:pt x="906" y="1194"/>
                    </a:lnTo>
                    <a:lnTo>
                      <a:pt x="885" y="1222"/>
                    </a:lnTo>
                    <a:lnTo>
                      <a:pt x="852" y="1247"/>
                    </a:lnTo>
                    <a:lnTo>
                      <a:pt x="810" y="1272"/>
                    </a:lnTo>
                    <a:lnTo>
                      <a:pt x="749" y="1296"/>
                    </a:lnTo>
                    <a:lnTo>
                      <a:pt x="689" y="1312"/>
                    </a:lnTo>
                    <a:lnTo>
                      <a:pt x="623" y="1323"/>
                    </a:lnTo>
                    <a:lnTo>
                      <a:pt x="560" y="1332"/>
                    </a:lnTo>
                    <a:lnTo>
                      <a:pt x="503" y="1337"/>
                    </a:lnTo>
                    <a:lnTo>
                      <a:pt x="439" y="1337"/>
                    </a:lnTo>
                    <a:lnTo>
                      <a:pt x="367" y="1332"/>
                    </a:lnTo>
                    <a:lnTo>
                      <a:pt x="307" y="1325"/>
                    </a:lnTo>
                    <a:lnTo>
                      <a:pt x="241" y="1314"/>
                    </a:lnTo>
                    <a:lnTo>
                      <a:pt x="178" y="1298"/>
                    </a:lnTo>
                    <a:lnTo>
                      <a:pt x="132" y="1282"/>
                    </a:lnTo>
                    <a:lnTo>
                      <a:pt x="84" y="1259"/>
                    </a:lnTo>
                    <a:lnTo>
                      <a:pt x="48" y="1233"/>
                    </a:lnTo>
                    <a:lnTo>
                      <a:pt x="30" y="1217"/>
                    </a:lnTo>
                    <a:lnTo>
                      <a:pt x="12" y="1192"/>
                    </a:lnTo>
                    <a:lnTo>
                      <a:pt x="0" y="1162"/>
                    </a:lnTo>
                    <a:lnTo>
                      <a:pt x="0" y="168"/>
                    </a:lnTo>
                    <a:lnTo>
                      <a:pt x="9" y="143"/>
                    </a:lnTo>
                    <a:lnTo>
                      <a:pt x="30" y="115"/>
                    </a:lnTo>
                    <a:lnTo>
                      <a:pt x="81" y="78"/>
                    </a:lnTo>
                    <a:lnTo>
                      <a:pt x="51" y="99"/>
                    </a:lnTo>
                    <a:lnTo>
                      <a:pt x="105" y="65"/>
                    </a:lnTo>
                    <a:lnTo>
                      <a:pt x="147" y="48"/>
                    </a:lnTo>
                    <a:lnTo>
                      <a:pt x="202" y="32"/>
                    </a:lnTo>
                    <a:lnTo>
                      <a:pt x="262" y="18"/>
                    </a:lnTo>
                    <a:lnTo>
                      <a:pt x="325" y="5"/>
                    </a:lnTo>
                    <a:lnTo>
                      <a:pt x="400" y="0"/>
                    </a:lnTo>
                    <a:lnTo>
                      <a:pt x="464" y="0"/>
                    </a:lnTo>
                    <a:lnTo>
                      <a:pt x="548" y="0"/>
                    </a:lnTo>
                    <a:lnTo>
                      <a:pt x="608" y="7"/>
                    </a:lnTo>
                    <a:lnTo>
                      <a:pt x="662" y="18"/>
                    </a:lnTo>
                    <a:lnTo>
                      <a:pt x="725" y="32"/>
                    </a:lnTo>
                    <a:lnTo>
                      <a:pt x="777" y="51"/>
                    </a:lnTo>
                    <a:lnTo>
                      <a:pt x="825" y="76"/>
                    </a:lnTo>
                    <a:lnTo>
                      <a:pt x="861" y="97"/>
                    </a:lnTo>
                    <a:lnTo>
                      <a:pt x="885" y="118"/>
                    </a:lnTo>
                    <a:lnTo>
                      <a:pt x="906" y="145"/>
                    </a:lnTo>
                    <a:lnTo>
                      <a:pt x="921" y="182"/>
                    </a:lnTo>
                  </a:path>
                </a:pathLst>
              </a:custGeom>
              <a:gradFill rotWithShape="0">
                <a:gsLst>
                  <a:gs pos="0">
                    <a:srgbClr val="A2C1FE">
                      <a:gamma/>
                      <a:tint val="89804"/>
                      <a:invGamma/>
                    </a:srgbClr>
                  </a:gs>
                  <a:gs pos="100000">
                    <a:srgbClr val="A2C1FE"/>
                  </a:gs>
                </a:gsLst>
                <a:lin ang="5400000" scaled="1"/>
              </a:gradFill>
              <a:ln w="12700" cap="rnd" cmpd="sng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dist="35921" dir="2700000" algn="ctr" rotWithShape="0">
                  <a:schemeClr val="tx1"/>
                </a:outerShdw>
              </a:effectLst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20" name="Oval 36"/>
              <p:cNvSpPr>
                <a:spLocks noChangeArrowheads="1"/>
              </p:cNvSpPr>
              <p:nvPr/>
            </p:nvSpPr>
            <p:spPr bwMode="auto">
              <a:xfrm>
                <a:off x="4519" y="2483"/>
                <a:ext cx="913" cy="309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1" name="Rectangle 37"/>
              <p:cNvSpPr>
                <a:spLocks noChangeArrowheads="1"/>
              </p:cNvSpPr>
              <p:nvPr/>
            </p:nvSpPr>
            <p:spPr bwMode="auto">
              <a:xfrm>
                <a:off x="4591" y="2978"/>
                <a:ext cx="794" cy="785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wrap="none" lIns="90488" tIns="44450" rIns="90488" bIns="4445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800">
                    <a:solidFill>
                      <a:srgbClr val="000000"/>
                    </a:solidFill>
                  </a:rPr>
                  <a:t>Machine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800">
                    <a:solidFill>
                      <a:srgbClr val="000000"/>
                    </a:solidFill>
                  </a:rPr>
                  <a:t>Language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800">
                    <a:solidFill>
                      <a:srgbClr val="000000"/>
                    </a:solidFill>
                  </a:rPr>
                  <a:t>Object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800">
                    <a:solidFill>
                      <a:srgbClr val="000000"/>
                    </a:solidFill>
                  </a:rPr>
                  <a:t>Program</a:t>
                </a:r>
              </a:p>
            </p:txBody>
          </p:sp>
        </p:grpSp>
        <p:sp>
          <p:nvSpPr>
            <p:cNvPr id="9" name="Line 38"/>
            <p:cNvSpPr>
              <a:spLocks noChangeShapeType="1"/>
            </p:cNvSpPr>
            <p:nvPr/>
          </p:nvSpPr>
          <p:spPr bwMode="auto">
            <a:xfrm>
              <a:off x="3649" y="2866"/>
              <a:ext cx="79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0" name="Rectangle 39"/>
            <p:cNvSpPr>
              <a:spLocks noChangeArrowheads="1"/>
            </p:cNvSpPr>
            <p:nvPr/>
          </p:nvSpPr>
          <p:spPr bwMode="auto">
            <a:xfrm>
              <a:off x="447" y="2443"/>
              <a:ext cx="894" cy="85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2400" dirty="0">
                  <a:solidFill>
                    <a:srgbClr val="000000"/>
                  </a:solidFill>
                </a:rPr>
                <a:t>Written in</a:t>
              </a:r>
            </a:p>
            <a:p>
              <a:pPr algn="ctr">
                <a:lnSpc>
                  <a:spcPct val="90000"/>
                </a:lnSpc>
              </a:pPr>
              <a:r>
                <a:rPr lang="en-US" sz="2400" dirty="0" smtClean="0">
                  <a:solidFill>
                    <a:srgbClr val="000000"/>
                  </a:solidFill>
                </a:rPr>
                <a:t>QBASIC</a:t>
              </a:r>
              <a:r>
                <a:rPr lang="en-US" sz="2400" dirty="0">
                  <a:solidFill>
                    <a:srgbClr val="000000"/>
                  </a:solidFill>
                </a:rPr>
                <a:t>,</a:t>
              </a:r>
            </a:p>
            <a:p>
              <a:pPr algn="ctr">
                <a:lnSpc>
                  <a:spcPct val="90000"/>
                </a:lnSpc>
              </a:pPr>
              <a:r>
                <a:rPr lang="en-US" sz="2400" dirty="0">
                  <a:solidFill>
                    <a:srgbClr val="000000"/>
                  </a:solidFill>
                </a:rPr>
                <a:t>COBOL,</a:t>
              </a:r>
            </a:p>
            <a:p>
              <a:pPr algn="ctr">
                <a:lnSpc>
                  <a:spcPct val="90000"/>
                </a:lnSpc>
              </a:pPr>
              <a:r>
                <a:rPr lang="en-US" sz="2400" dirty="0">
                  <a:solidFill>
                    <a:srgbClr val="000000"/>
                  </a:solidFill>
                </a:rPr>
                <a:t>etc.</a:t>
              </a:r>
            </a:p>
          </p:txBody>
        </p:sp>
        <p:sp>
          <p:nvSpPr>
            <p:cNvPr id="11" name="Freeform 40"/>
            <p:cNvSpPr>
              <a:spLocks/>
            </p:cNvSpPr>
            <p:nvPr/>
          </p:nvSpPr>
          <p:spPr bwMode="auto">
            <a:xfrm>
              <a:off x="2308" y="1219"/>
              <a:ext cx="1248" cy="750"/>
            </a:xfrm>
            <a:custGeom>
              <a:avLst/>
              <a:gdLst/>
              <a:ahLst/>
              <a:cxnLst>
                <a:cxn ang="0">
                  <a:pos x="921" y="103"/>
                </a:cxn>
                <a:cxn ang="0">
                  <a:pos x="921" y="657"/>
                </a:cxn>
                <a:cxn ang="0">
                  <a:pos x="906" y="673"/>
                </a:cxn>
                <a:cxn ang="0">
                  <a:pos x="885" y="689"/>
                </a:cxn>
                <a:cxn ang="0">
                  <a:pos x="852" y="703"/>
                </a:cxn>
                <a:cxn ang="0">
                  <a:pos x="810" y="718"/>
                </a:cxn>
                <a:cxn ang="0">
                  <a:pos x="749" y="731"/>
                </a:cxn>
                <a:cxn ang="0">
                  <a:pos x="689" y="740"/>
                </a:cxn>
                <a:cxn ang="0">
                  <a:pos x="623" y="746"/>
                </a:cxn>
                <a:cxn ang="0">
                  <a:pos x="560" y="751"/>
                </a:cxn>
                <a:cxn ang="0">
                  <a:pos x="503" y="754"/>
                </a:cxn>
                <a:cxn ang="0">
                  <a:pos x="439" y="754"/>
                </a:cxn>
                <a:cxn ang="0">
                  <a:pos x="367" y="751"/>
                </a:cxn>
                <a:cxn ang="0">
                  <a:pos x="307" y="748"/>
                </a:cxn>
                <a:cxn ang="0">
                  <a:pos x="241" y="741"/>
                </a:cxn>
                <a:cxn ang="0">
                  <a:pos x="178" y="732"/>
                </a:cxn>
                <a:cxn ang="0">
                  <a:pos x="132" y="723"/>
                </a:cxn>
                <a:cxn ang="0">
                  <a:pos x="84" y="710"/>
                </a:cxn>
                <a:cxn ang="0">
                  <a:pos x="48" y="696"/>
                </a:cxn>
                <a:cxn ang="0">
                  <a:pos x="30" y="686"/>
                </a:cxn>
                <a:cxn ang="0">
                  <a:pos x="12" y="672"/>
                </a:cxn>
                <a:cxn ang="0">
                  <a:pos x="0" y="655"/>
                </a:cxn>
                <a:cxn ang="0">
                  <a:pos x="0" y="95"/>
                </a:cxn>
                <a:cxn ang="0">
                  <a:pos x="9" y="81"/>
                </a:cxn>
                <a:cxn ang="0">
                  <a:pos x="30" y="65"/>
                </a:cxn>
                <a:cxn ang="0">
                  <a:pos x="81" y="44"/>
                </a:cxn>
                <a:cxn ang="0">
                  <a:pos x="51" y="56"/>
                </a:cxn>
                <a:cxn ang="0">
                  <a:pos x="105" y="36"/>
                </a:cxn>
                <a:cxn ang="0">
                  <a:pos x="147" y="27"/>
                </a:cxn>
                <a:cxn ang="0">
                  <a:pos x="202" y="18"/>
                </a:cxn>
                <a:cxn ang="0">
                  <a:pos x="262" y="10"/>
                </a:cxn>
                <a:cxn ang="0">
                  <a:pos x="325" y="3"/>
                </a:cxn>
                <a:cxn ang="0">
                  <a:pos x="400" y="0"/>
                </a:cxn>
                <a:cxn ang="0">
                  <a:pos x="464" y="0"/>
                </a:cxn>
                <a:cxn ang="0">
                  <a:pos x="548" y="0"/>
                </a:cxn>
                <a:cxn ang="0">
                  <a:pos x="608" y="4"/>
                </a:cxn>
                <a:cxn ang="0">
                  <a:pos x="662" y="10"/>
                </a:cxn>
                <a:cxn ang="0">
                  <a:pos x="725" y="18"/>
                </a:cxn>
                <a:cxn ang="0">
                  <a:pos x="777" y="29"/>
                </a:cxn>
                <a:cxn ang="0">
                  <a:pos x="825" y="43"/>
                </a:cxn>
                <a:cxn ang="0">
                  <a:pos x="861" y="55"/>
                </a:cxn>
                <a:cxn ang="0">
                  <a:pos x="885" y="66"/>
                </a:cxn>
                <a:cxn ang="0">
                  <a:pos x="906" y="82"/>
                </a:cxn>
                <a:cxn ang="0">
                  <a:pos x="921" y="103"/>
                </a:cxn>
              </a:cxnLst>
              <a:rect l="0" t="0" r="r" b="b"/>
              <a:pathLst>
                <a:path w="922" h="755">
                  <a:moveTo>
                    <a:pt x="921" y="103"/>
                  </a:moveTo>
                  <a:lnTo>
                    <a:pt x="921" y="657"/>
                  </a:lnTo>
                  <a:lnTo>
                    <a:pt x="906" y="673"/>
                  </a:lnTo>
                  <a:lnTo>
                    <a:pt x="885" y="689"/>
                  </a:lnTo>
                  <a:lnTo>
                    <a:pt x="852" y="703"/>
                  </a:lnTo>
                  <a:lnTo>
                    <a:pt x="810" y="718"/>
                  </a:lnTo>
                  <a:lnTo>
                    <a:pt x="749" y="731"/>
                  </a:lnTo>
                  <a:lnTo>
                    <a:pt x="689" y="740"/>
                  </a:lnTo>
                  <a:lnTo>
                    <a:pt x="623" y="746"/>
                  </a:lnTo>
                  <a:lnTo>
                    <a:pt x="560" y="751"/>
                  </a:lnTo>
                  <a:lnTo>
                    <a:pt x="503" y="754"/>
                  </a:lnTo>
                  <a:lnTo>
                    <a:pt x="439" y="754"/>
                  </a:lnTo>
                  <a:lnTo>
                    <a:pt x="367" y="751"/>
                  </a:lnTo>
                  <a:lnTo>
                    <a:pt x="307" y="748"/>
                  </a:lnTo>
                  <a:lnTo>
                    <a:pt x="241" y="741"/>
                  </a:lnTo>
                  <a:lnTo>
                    <a:pt x="178" y="732"/>
                  </a:lnTo>
                  <a:lnTo>
                    <a:pt x="132" y="723"/>
                  </a:lnTo>
                  <a:lnTo>
                    <a:pt x="84" y="710"/>
                  </a:lnTo>
                  <a:lnTo>
                    <a:pt x="48" y="696"/>
                  </a:lnTo>
                  <a:lnTo>
                    <a:pt x="30" y="686"/>
                  </a:lnTo>
                  <a:lnTo>
                    <a:pt x="12" y="672"/>
                  </a:lnTo>
                  <a:lnTo>
                    <a:pt x="0" y="655"/>
                  </a:lnTo>
                  <a:lnTo>
                    <a:pt x="0" y="95"/>
                  </a:lnTo>
                  <a:lnTo>
                    <a:pt x="9" y="81"/>
                  </a:lnTo>
                  <a:lnTo>
                    <a:pt x="30" y="65"/>
                  </a:lnTo>
                  <a:lnTo>
                    <a:pt x="81" y="44"/>
                  </a:lnTo>
                  <a:lnTo>
                    <a:pt x="51" y="56"/>
                  </a:lnTo>
                  <a:lnTo>
                    <a:pt x="105" y="36"/>
                  </a:lnTo>
                  <a:lnTo>
                    <a:pt x="147" y="27"/>
                  </a:lnTo>
                  <a:lnTo>
                    <a:pt x="202" y="18"/>
                  </a:lnTo>
                  <a:lnTo>
                    <a:pt x="262" y="10"/>
                  </a:lnTo>
                  <a:lnTo>
                    <a:pt x="325" y="3"/>
                  </a:lnTo>
                  <a:lnTo>
                    <a:pt x="400" y="0"/>
                  </a:lnTo>
                  <a:lnTo>
                    <a:pt x="464" y="0"/>
                  </a:lnTo>
                  <a:lnTo>
                    <a:pt x="548" y="0"/>
                  </a:lnTo>
                  <a:lnTo>
                    <a:pt x="608" y="4"/>
                  </a:lnTo>
                  <a:lnTo>
                    <a:pt x="662" y="10"/>
                  </a:lnTo>
                  <a:lnTo>
                    <a:pt x="725" y="18"/>
                  </a:lnTo>
                  <a:lnTo>
                    <a:pt x="777" y="29"/>
                  </a:lnTo>
                  <a:lnTo>
                    <a:pt x="825" y="43"/>
                  </a:lnTo>
                  <a:lnTo>
                    <a:pt x="861" y="55"/>
                  </a:lnTo>
                  <a:lnTo>
                    <a:pt x="885" y="66"/>
                  </a:lnTo>
                  <a:lnTo>
                    <a:pt x="906" y="82"/>
                  </a:lnTo>
                  <a:lnTo>
                    <a:pt x="921" y="103"/>
                  </a:lnTo>
                </a:path>
              </a:pathLst>
            </a:custGeom>
            <a:gradFill rotWithShape="0">
              <a:gsLst>
                <a:gs pos="0">
                  <a:srgbClr val="A2C1FE">
                    <a:gamma/>
                    <a:tint val="89804"/>
                    <a:invGamma/>
                  </a:srgbClr>
                </a:gs>
                <a:gs pos="100000">
                  <a:srgbClr val="A2C1FE"/>
                </a:gs>
              </a:gsLst>
              <a:lin ang="5400000" scaled="1"/>
            </a:gradFill>
            <a:ln w="12700" cap="rnd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" name="Rectangle 41"/>
            <p:cNvSpPr>
              <a:spLocks noChangeArrowheads="1"/>
            </p:cNvSpPr>
            <p:nvPr/>
          </p:nvSpPr>
          <p:spPr bwMode="auto">
            <a:xfrm>
              <a:off x="2515" y="1340"/>
              <a:ext cx="818" cy="52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800" dirty="0">
                  <a:solidFill>
                    <a:srgbClr val="000000"/>
                  </a:solidFill>
                </a:rPr>
                <a:t>Language</a:t>
              </a:r>
            </a:p>
            <a:p>
              <a:pPr algn="ctr">
                <a:lnSpc>
                  <a:spcPct val="90000"/>
                </a:lnSpc>
              </a:pPr>
              <a:r>
                <a:rPr lang="en-US" sz="1800" dirty="0">
                  <a:solidFill>
                    <a:srgbClr val="000000"/>
                  </a:solidFill>
                </a:rPr>
                <a:t>Translator</a:t>
              </a:r>
            </a:p>
            <a:p>
              <a:pPr algn="ctr">
                <a:lnSpc>
                  <a:spcPct val="90000"/>
                </a:lnSpc>
              </a:pPr>
              <a:r>
                <a:rPr lang="en-US" sz="1800" dirty="0">
                  <a:solidFill>
                    <a:srgbClr val="000000"/>
                  </a:solidFill>
                </a:rPr>
                <a:t>Program</a:t>
              </a:r>
            </a:p>
          </p:txBody>
        </p:sp>
        <p:sp>
          <p:nvSpPr>
            <p:cNvPr id="13" name="Rectangle 42"/>
            <p:cNvSpPr>
              <a:spLocks noChangeArrowheads="1"/>
            </p:cNvSpPr>
            <p:nvPr/>
          </p:nvSpPr>
          <p:spPr bwMode="auto">
            <a:xfrm>
              <a:off x="2414" y="519"/>
              <a:ext cx="1105" cy="65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pPr>
                <a:lnSpc>
                  <a:spcPct val="90000"/>
                </a:lnSpc>
                <a:buFontTx/>
                <a:buChar char="•"/>
              </a:pPr>
              <a:r>
                <a:rPr lang="en-US" sz="2400" dirty="0">
                  <a:solidFill>
                    <a:srgbClr val="000000"/>
                  </a:solidFill>
                </a:rPr>
                <a:t> Compiler</a:t>
              </a:r>
            </a:p>
            <a:p>
              <a:pPr>
                <a:lnSpc>
                  <a:spcPct val="90000"/>
                </a:lnSpc>
                <a:buFontTx/>
                <a:buChar char="•"/>
              </a:pPr>
              <a:r>
                <a:rPr lang="en-US" sz="2400" dirty="0">
                  <a:solidFill>
                    <a:srgbClr val="000000"/>
                  </a:solidFill>
                </a:rPr>
                <a:t> Interpreter</a:t>
              </a:r>
            </a:p>
            <a:p>
              <a:pPr>
                <a:lnSpc>
                  <a:spcPct val="90000"/>
                </a:lnSpc>
                <a:buFontTx/>
                <a:buChar char="•"/>
              </a:pPr>
              <a:r>
                <a:rPr lang="en-US" sz="2400" dirty="0">
                  <a:solidFill>
                    <a:srgbClr val="000000"/>
                  </a:solidFill>
                </a:rPr>
                <a:t> Assembler</a:t>
              </a:r>
            </a:p>
          </p:txBody>
        </p:sp>
        <p:sp>
          <p:nvSpPr>
            <p:cNvPr id="14" name="Line 43"/>
            <p:cNvSpPr>
              <a:spLocks noChangeShapeType="1"/>
            </p:cNvSpPr>
            <p:nvPr/>
          </p:nvSpPr>
          <p:spPr bwMode="auto">
            <a:xfrm>
              <a:off x="1643" y="2866"/>
              <a:ext cx="53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5" name="AutoShape 45"/>
            <p:cNvSpPr>
              <a:spLocks noChangeArrowheads="1"/>
            </p:cNvSpPr>
            <p:nvPr/>
          </p:nvSpPr>
          <p:spPr bwMode="auto">
            <a:xfrm>
              <a:off x="681" y="891"/>
              <a:ext cx="893" cy="808"/>
            </a:xfrm>
            <a:prstGeom prst="wedgeRectCallout">
              <a:avLst>
                <a:gd name="adj1" fmla="val -19093"/>
                <a:gd name="adj2" fmla="val 89852"/>
              </a:avLst>
            </a:prstGeom>
            <a:solidFill>
              <a:schemeClr val="tx2"/>
            </a:solidFill>
            <a:ln w="9525">
              <a:solidFill>
                <a:schemeClr val="bg2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CA"/>
            </a:p>
          </p:txBody>
        </p:sp>
        <p:sp>
          <p:nvSpPr>
            <p:cNvPr id="16" name="Text Box 46"/>
            <p:cNvSpPr txBox="1">
              <a:spLocks noChangeArrowheads="1"/>
            </p:cNvSpPr>
            <p:nvPr/>
          </p:nvSpPr>
          <p:spPr bwMode="auto">
            <a:xfrm>
              <a:off x="729" y="1065"/>
              <a:ext cx="739" cy="4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IF A := B</a:t>
              </a:r>
            </a:p>
            <a:p>
              <a:r>
                <a:rPr lang="en-US" sz="2400" dirty="0">
                  <a:solidFill>
                    <a:schemeClr val="bg1"/>
                  </a:solidFill>
                </a:rPr>
                <a:t>THEN</a:t>
              </a:r>
              <a:endParaRPr lang="en-US" sz="2400" dirty="0">
                <a:solidFill>
                  <a:schemeClr val="bg2"/>
                </a:solidFill>
              </a:endParaRPr>
            </a:p>
          </p:txBody>
        </p:sp>
        <p:sp>
          <p:nvSpPr>
            <p:cNvPr id="17" name="AutoShape 47"/>
            <p:cNvSpPr>
              <a:spLocks noChangeArrowheads="1"/>
            </p:cNvSpPr>
            <p:nvPr/>
          </p:nvSpPr>
          <p:spPr bwMode="auto">
            <a:xfrm>
              <a:off x="4627" y="996"/>
              <a:ext cx="672" cy="1142"/>
            </a:xfrm>
            <a:prstGeom prst="wedgeRectCallout">
              <a:avLst>
                <a:gd name="adj1" fmla="val -19495"/>
                <a:gd name="adj2" fmla="val 79245"/>
              </a:avLst>
            </a:prstGeom>
            <a:solidFill>
              <a:schemeClr val="tx2"/>
            </a:solidFill>
            <a:ln w="9525">
              <a:solidFill>
                <a:schemeClr val="bg2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1001101</a:t>
              </a:r>
            </a:p>
            <a:p>
              <a:pPr algn="ctr"/>
              <a:r>
                <a:rPr lang="en-US">
                  <a:solidFill>
                    <a:schemeClr val="bg1"/>
                  </a:solidFill>
                </a:rPr>
                <a:t>1110101</a:t>
              </a:r>
            </a:p>
            <a:p>
              <a:pPr algn="ctr"/>
              <a:r>
                <a:rPr lang="en-US">
                  <a:solidFill>
                    <a:schemeClr val="bg1"/>
                  </a:solidFill>
                </a:rPr>
                <a:t>0010110</a:t>
              </a:r>
              <a:endParaRPr lang="en-US">
                <a:solidFill>
                  <a:schemeClr val="bg2"/>
                </a:solidFill>
              </a:endParaRPr>
            </a:p>
          </p:txBody>
        </p:sp>
        <p:sp>
          <p:nvSpPr>
            <p:cNvPr id="18" name="Line 49"/>
            <p:cNvSpPr>
              <a:spLocks noChangeShapeType="1"/>
            </p:cNvSpPr>
            <p:nvPr/>
          </p:nvSpPr>
          <p:spPr bwMode="auto">
            <a:xfrm>
              <a:off x="2864" y="1994"/>
              <a:ext cx="16" cy="45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en-GB"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39940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39938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38914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785813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000232" y="142852"/>
            <a:ext cx="416107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Language translators</a:t>
            </a:r>
          </a:p>
          <a:p>
            <a:endParaRPr lang="en-GB" sz="3600" b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  <p:grpSp>
        <p:nvGrpSpPr>
          <p:cNvPr id="7" name="Group 31"/>
          <p:cNvGrpSpPr>
            <a:grpSpLocks/>
          </p:cNvGrpSpPr>
          <p:nvPr/>
        </p:nvGrpSpPr>
        <p:grpSpPr bwMode="auto">
          <a:xfrm>
            <a:off x="0" y="1214422"/>
            <a:ext cx="9116385" cy="5597894"/>
            <a:chOff x="259" y="1024"/>
            <a:chExt cx="5282" cy="2528"/>
          </a:xfrm>
        </p:grpSpPr>
        <p:sp>
          <p:nvSpPr>
            <p:cNvPr id="9" name="Rectangle 22"/>
            <p:cNvSpPr>
              <a:spLocks noChangeArrowheads="1"/>
            </p:cNvSpPr>
            <p:nvPr/>
          </p:nvSpPr>
          <p:spPr bwMode="auto">
            <a:xfrm>
              <a:off x="2045" y="2292"/>
              <a:ext cx="1747" cy="1260"/>
            </a:xfrm>
            <a:prstGeom prst="rect">
              <a:avLst/>
            </a:prstGeom>
            <a:gradFill rotWithShape="0">
              <a:gsLst>
                <a:gs pos="0">
                  <a:srgbClr val="7E5E9D"/>
                </a:gs>
                <a:gs pos="100000">
                  <a:srgbClr val="CC99FF"/>
                </a:gs>
              </a:gsLst>
              <a:lin ang="54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CA"/>
            </a:p>
          </p:txBody>
        </p:sp>
        <p:grpSp>
          <p:nvGrpSpPr>
            <p:cNvPr id="10" name="Group 30"/>
            <p:cNvGrpSpPr>
              <a:grpSpLocks/>
            </p:cNvGrpSpPr>
            <p:nvPr/>
          </p:nvGrpSpPr>
          <p:grpSpPr bwMode="auto">
            <a:xfrm>
              <a:off x="259" y="1024"/>
              <a:ext cx="5282" cy="2528"/>
              <a:chOff x="259" y="1024"/>
              <a:chExt cx="5282" cy="2528"/>
            </a:xfrm>
          </p:grpSpPr>
          <p:sp>
            <p:nvSpPr>
              <p:cNvPr id="12" name="Rectangle 5"/>
              <p:cNvSpPr>
                <a:spLocks noChangeArrowheads="1"/>
              </p:cNvSpPr>
              <p:nvPr/>
            </p:nvSpPr>
            <p:spPr bwMode="auto">
              <a:xfrm>
                <a:off x="288" y="1025"/>
                <a:ext cx="1747" cy="1260"/>
              </a:xfrm>
              <a:prstGeom prst="rect">
                <a:avLst/>
              </a:prstGeom>
              <a:gradFill rotWithShape="0">
                <a:gsLst>
                  <a:gs pos="0">
                    <a:schemeClr val="accent1">
                      <a:gamma/>
                      <a:shade val="78824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CA"/>
              </a:p>
            </p:txBody>
          </p:sp>
          <p:sp>
            <p:nvSpPr>
              <p:cNvPr id="13" name="Text Box 12"/>
              <p:cNvSpPr txBox="1">
                <a:spLocks noChangeArrowheads="1"/>
              </p:cNvSpPr>
              <p:nvPr/>
            </p:nvSpPr>
            <p:spPr bwMode="auto">
              <a:xfrm>
                <a:off x="317" y="1071"/>
                <a:ext cx="1536" cy="6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sz="2400" u="sng" dirty="0"/>
                  <a:t>Machine Languages</a:t>
                </a:r>
                <a:endParaRPr lang="en-US" sz="2400" dirty="0"/>
              </a:p>
              <a:p>
                <a:r>
                  <a:rPr lang="en-US" sz="2400" dirty="0"/>
                  <a:t>Use binary coded </a:t>
                </a:r>
              </a:p>
              <a:p>
                <a:r>
                  <a:rPr lang="en-US" sz="2400" dirty="0"/>
                  <a:t>instructions</a:t>
                </a:r>
              </a:p>
            </p:txBody>
          </p:sp>
          <p:sp>
            <p:nvSpPr>
              <p:cNvPr id="14" name="Text Box 13"/>
              <p:cNvSpPr txBox="1">
                <a:spLocks noChangeArrowheads="1"/>
              </p:cNvSpPr>
              <p:nvPr/>
            </p:nvSpPr>
            <p:spPr bwMode="auto">
              <a:xfrm>
                <a:off x="728" y="1708"/>
                <a:ext cx="872" cy="4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sz="2400" b="1" dirty="0">
                    <a:solidFill>
                      <a:srgbClr val="FFFF17"/>
                    </a:solidFill>
                  </a:rPr>
                  <a:t>1001 1001</a:t>
                </a:r>
              </a:p>
              <a:p>
                <a:r>
                  <a:rPr lang="en-US" sz="2400" b="1" dirty="0">
                    <a:solidFill>
                      <a:srgbClr val="FFFF17"/>
                    </a:solidFill>
                  </a:rPr>
                  <a:t>1100 1101</a:t>
                </a:r>
                <a:endParaRPr lang="en-US" sz="2400" b="1" dirty="0"/>
              </a:p>
            </p:txBody>
          </p:sp>
          <p:sp>
            <p:nvSpPr>
              <p:cNvPr id="15" name="Rectangle 14"/>
              <p:cNvSpPr>
                <a:spLocks noChangeArrowheads="1"/>
              </p:cNvSpPr>
              <p:nvPr/>
            </p:nvSpPr>
            <p:spPr bwMode="auto">
              <a:xfrm>
                <a:off x="2046" y="1025"/>
                <a:ext cx="1747" cy="1260"/>
              </a:xfrm>
              <a:prstGeom prst="rect">
                <a:avLst/>
              </a:prstGeom>
              <a:gradFill rotWithShape="0">
                <a:gsLst>
                  <a:gs pos="0">
                    <a:srgbClr val="7E5E9D"/>
                  </a:gs>
                  <a:gs pos="100000">
                    <a:srgbClr val="CC99FF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endParaRPr lang="en-CA"/>
              </a:p>
            </p:txBody>
          </p:sp>
          <p:sp>
            <p:nvSpPr>
              <p:cNvPr id="16" name="Text Box 15"/>
              <p:cNvSpPr txBox="1">
                <a:spLocks noChangeArrowheads="1"/>
              </p:cNvSpPr>
              <p:nvPr/>
            </p:nvSpPr>
            <p:spPr bwMode="auto">
              <a:xfrm>
                <a:off x="2006" y="1082"/>
                <a:ext cx="1647" cy="4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sz="2400" u="sng" dirty="0"/>
                  <a:t>High Level Languages</a:t>
                </a:r>
                <a:endParaRPr lang="en-US" sz="2400" dirty="0"/>
              </a:p>
              <a:p>
                <a:r>
                  <a:rPr lang="en-US" sz="2400" dirty="0"/>
                  <a:t>Use brief statements</a:t>
                </a:r>
              </a:p>
            </p:txBody>
          </p:sp>
          <p:sp>
            <p:nvSpPr>
              <p:cNvPr id="17" name="Text Box 16"/>
              <p:cNvSpPr txBox="1">
                <a:spLocks noChangeArrowheads="1"/>
              </p:cNvSpPr>
              <p:nvPr/>
            </p:nvSpPr>
            <p:spPr bwMode="auto">
              <a:xfrm>
                <a:off x="2130" y="1745"/>
                <a:ext cx="1439" cy="24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sz="2400" b="1" dirty="0">
                    <a:solidFill>
                      <a:srgbClr val="FFFF17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Compute X = Y + Z</a:t>
                </a:r>
                <a:endParaRPr lang="en-US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sp>
            <p:nvSpPr>
              <p:cNvPr id="18" name="Rectangle 17"/>
              <p:cNvSpPr>
                <a:spLocks noChangeArrowheads="1"/>
              </p:cNvSpPr>
              <p:nvPr/>
            </p:nvSpPr>
            <p:spPr bwMode="auto">
              <a:xfrm>
                <a:off x="3792" y="1024"/>
                <a:ext cx="1747" cy="1260"/>
              </a:xfrm>
              <a:prstGeom prst="rect">
                <a:avLst/>
              </a:prstGeom>
              <a:gradFill rotWithShape="0">
                <a:gsLst>
                  <a:gs pos="0">
                    <a:schemeClr val="accent1">
                      <a:gamma/>
                      <a:shade val="78824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CA"/>
              </a:p>
            </p:txBody>
          </p:sp>
          <p:sp>
            <p:nvSpPr>
              <p:cNvPr id="19" name="Text Box 18"/>
              <p:cNvSpPr txBox="1">
                <a:spLocks noChangeArrowheads="1"/>
              </p:cNvSpPr>
              <p:nvPr/>
            </p:nvSpPr>
            <p:spPr bwMode="auto">
              <a:xfrm>
                <a:off x="3830" y="1092"/>
                <a:ext cx="1471" cy="6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sz="2400" u="sng" dirty="0"/>
                  <a:t>Markup Languages</a:t>
                </a:r>
                <a:endParaRPr lang="en-US" sz="2400" dirty="0"/>
              </a:p>
              <a:p>
                <a:r>
                  <a:rPr lang="en-US" sz="2400" dirty="0"/>
                  <a:t>Use embedded</a:t>
                </a:r>
              </a:p>
              <a:p>
                <a:r>
                  <a:rPr lang="en-US" sz="2400" dirty="0"/>
                  <a:t>control codes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299" y="2282"/>
                <a:ext cx="1747" cy="1260"/>
              </a:xfrm>
              <a:prstGeom prst="rect">
                <a:avLst/>
              </a:prstGeom>
              <a:gradFill rotWithShape="0">
                <a:gsLst>
                  <a:gs pos="0">
                    <a:schemeClr val="accent1">
                      <a:gamma/>
                      <a:shade val="78824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CA"/>
              </a:p>
            </p:txBody>
          </p:sp>
          <p:sp>
            <p:nvSpPr>
              <p:cNvPr id="21" name="Text Box 20"/>
              <p:cNvSpPr txBox="1">
                <a:spLocks noChangeArrowheads="1"/>
              </p:cNvSpPr>
              <p:nvPr/>
            </p:nvSpPr>
            <p:spPr bwMode="auto">
              <a:xfrm>
                <a:off x="259" y="2302"/>
                <a:ext cx="1665" cy="6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sz="2400" u="sng" dirty="0"/>
                  <a:t>Assembler Languages</a:t>
                </a:r>
                <a:endParaRPr lang="en-US" sz="2400" dirty="0"/>
              </a:p>
              <a:p>
                <a:r>
                  <a:rPr lang="en-US" sz="2400" dirty="0"/>
                  <a:t>Use symbolic coded</a:t>
                </a:r>
              </a:p>
              <a:p>
                <a:r>
                  <a:rPr lang="en-US" sz="2400" dirty="0"/>
                  <a:t>instructions</a:t>
                </a:r>
              </a:p>
            </p:txBody>
          </p:sp>
          <p:sp>
            <p:nvSpPr>
              <p:cNvPr id="22" name="Text Box 21"/>
              <p:cNvSpPr txBox="1">
                <a:spLocks noChangeArrowheads="1"/>
              </p:cNvSpPr>
              <p:nvPr/>
            </p:nvSpPr>
            <p:spPr bwMode="auto">
              <a:xfrm>
                <a:off x="815" y="3011"/>
                <a:ext cx="565" cy="4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sz="2400" b="1" dirty="0">
                    <a:solidFill>
                      <a:srgbClr val="FFFF17"/>
                    </a:solidFill>
                  </a:rPr>
                  <a:t>LOD Y</a:t>
                </a:r>
              </a:p>
              <a:p>
                <a:r>
                  <a:rPr lang="en-US" sz="2400" b="1" dirty="0">
                    <a:solidFill>
                      <a:srgbClr val="FFFF17"/>
                    </a:solidFill>
                  </a:rPr>
                  <a:t>ADD Z</a:t>
                </a:r>
                <a:endParaRPr lang="en-US" sz="2400" b="1" dirty="0"/>
              </a:p>
            </p:txBody>
          </p:sp>
          <p:sp>
            <p:nvSpPr>
              <p:cNvPr id="23" name="Text Box 23"/>
              <p:cNvSpPr txBox="1">
                <a:spLocks noChangeArrowheads="1"/>
              </p:cNvSpPr>
              <p:nvPr/>
            </p:nvSpPr>
            <p:spPr bwMode="auto">
              <a:xfrm>
                <a:off x="2034" y="2311"/>
                <a:ext cx="1784" cy="6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sz="2400" u="sng" dirty="0"/>
                  <a:t>Fourth Generation</a:t>
                </a:r>
              </a:p>
              <a:p>
                <a:r>
                  <a:rPr lang="en-US" sz="2400" u="sng" dirty="0"/>
                  <a:t>Languages</a:t>
                </a:r>
                <a:endParaRPr lang="en-US" sz="2400" dirty="0"/>
              </a:p>
              <a:p>
                <a:r>
                  <a:rPr lang="en-US" sz="2400" dirty="0"/>
                  <a:t>Use natural statements</a:t>
                </a:r>
              </a:p>
            </p:txBody>
          </p:sp>
          <p:sp>
            <p:nvSpPr>
              <p:cNvPr id="24" name="Rectangle 25"/>
              <p:cNvSpPr>
                <a:spLocks noChangeArrowheads="1"/>
              </p:cNvSpPr>
              <p:nvPr/>
            </p:nvSpPr>
            <p:spPr bwMode="auto">
              <a:xfrm>
                <a:off x="3794" y="2292"/>
                <a:ext cx="1747" cy="1260"/>
              </a:xfrm>
              <a:prstGeom prst="rect">
                <a:avLst/>
              </a:prstGeom>
              <a:gradFill rotWithShape="0">
                <a:gsLst>
                  <a:gs pos="0">
                    <a:schemeClr val="accent1">
                      <a:gamma/>
                      <a:shade val="78824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CA"/>
              </a:p>
            </p:txBody>
          </p:sp>
          <p:sp>
            <p:nvSpPr>
              <p:cNvPr id="25" name="Text Box 26"/>
              <p:cNvSpPr txBox="1">
                <a:spLocks noChangeArrowheads="1"/>
              </p:cNvSpPr>
              <p:nvPr/>
            </p:nvSpPr>
            <p:spPr bwMode="auto">
              <a:xfrm>
                <a:off x="3753" y="2321"/>
                <a:ext cx="1616" cy="69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sz="2000" b="1" u="sng" dirty="0"/>
                  <a:t>Object-Oriented</a:t>
                </a:r>
              </a:p>
              <a:p>
                <a:r>
                  <a:rPr lang="en-US" sz="2000" b="1" u="sng" dirty="0"/>
                  <a:t>Languages</a:t>
                </a:r>
                <a:endParaRPr lang="en-US" sz="2000" b="1" dirty="0"/>
              </a:p>
              <a:p>
                <a:r>
                  <a:rPr lang="en-US" sz="2000" b="1" dirty="0"/>
                  <a:t>Define objects that</a:t>
                </a:r>
              </a:p>
              <a:p>
                <a:r>
                  <a:rPr lang="en-US" sz="2000" b="1" dirty="0"/>
                  <a:t>contain data and actions</a:t>
                </a:r>
              </a:p>
            </p:txBody>
          </p:sp>
          <p:sp>
            <p:nvSpPr>
              <p:cNvPr id="26" name="Text Box 27"/>
              <p:cNvSpPr txBox="1">
                <a:spLocks noChangeArrowheads="1"/>
              </p:cNvSpPr>
              <p:nvPr/>
            </p:nvSpPr>
            <p:spPr bwMode="auto">
              <a:xfrm>
                <a:off x="4023" y="3089"/>
                <a:ext cx="1315" cy="4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sz="2400" b="1" dirty="0" err="1">
                    <a:solidFill>
                      <a:srgbClr val="FFFF17"/>
                    </a:solidFill>
                  </a:rPr>
                  <a:t>Document.write</a:t>
                </a:r>
                <a:endParaRPr lang="en-US" sz="2400" b="1" dirty="0">
                  <a:solidFill>
                    <a:srgbClr val="FFFF17"/>
                  </a:solidFill>
                </a:endParaRPr>
              </a:p>
              <a:p>
                <a:r>
                  <a:rPr lang="en-US" sz="2400" b="1" dirty="0">
                    <a:solidFill>
                      <a:srgbClr val="FFFF17"/>
                    </a:solidFill>
                  </a:rPr>
                  <a:t>(“Hi There”) </a:t>
                </a:r>
              </a:p>
            </p:txBody>
          </p:sp>
          <p:sp>
            <p:nvSpPr>
              <p:cNvPr id="27" name="Rectangle 28"/>
              <p:cNvSpPr>
                <a:spLocks noChangeArrowheads="1"/>
              </p:cNvSpPr>
              <p:nvPr/>
            </p:nvSpPr>
            <p:spPr bwMode="auto">
              <a:xfrm>
                <a:off x="3811" y="1732"/>
                <a:ext cx="1524" cy="53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sz="2000" b="1" dirty="0">
                    <a:solidFill>
                      <a:srgbClr val="FFFF17"/>
                    </a:solidFill>
                  </a:rPr>
                  <a:t>&lt;H1&gt;First heading&lt;/H&gt;</a:t>
                </a:r>
              </a:p>
              <a:p>
                <a:r>
                  <a:rPr lang="en-US" sz="2000" b="1" dirty="0">
                    <a:solidFill>
                      <a:srgbClr val="FFFF17"/>
                    </a:solidFill>
                  </a:rPr>
                  <a:t>&lt;!ELEMENT Product</a:t>
                </a:r>
              </a:p>
              <a:p>
                <a:r>
                  <a:rPr lang="en-US" sz="2000" b="1" dirty="0">
                    <a:solidFill>
                      <a:srgbClr val="FFFF17"/>
                    </a:solidFill>
                  </a:rPr>
                  <a:t> (#Item | </a:t>
                </a:r>
                <a:r>
                  <a:rPr lang="en-US" sz="2000" b="1" dirty="0" err="1">
                    <a:solidFill>
                      <a:srgbClr val="FFFF17"/>
                    </a:solidFill>
                  </a:rPr>
                  <a:t>manuf</a:t>
                </a:r>
                <a:r>
                  <a:rPr lang="en-US" sz="2000" b="1" dirty="0">
                    <a:solidFill>
                      <a:srgbClr val="FFFF17"/>
                    </a:solidFill>
                  </a:rPr>
                  <a:t>)&gt;</a:t>
                </a:r>
              </a:p>
            </p:txBody>
          </p:sp>
          <p:sp>
            <p:nvSpPr>
              <p:cNvPr id="28" name="Text Box 29"/>
              <p:cNvSpPr txBox="1">
                <a:spLocks noChangeArrowheads="1"/>
              </p:cNvSpPr>
              <p:nvPr/>
            </p:nvSpPr>
            <p:spPr bwMode="auto">
              <a:xfrm>
                <a:off x="2063" y="2961"/>
                <a:ext cx="1738" cy="58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sz="2400" b="1" dirty="0">
                    <a:solidFill>
                      <a:srgbClr val="FFFF17"/>
                    </a:solidFill>
                  </a:rPr>
                  <a:t>SUM THE FOLLOWING</a:t>
                </a:r>
                <a:br>
                  <a:rPr lang="en-US" sz="2400" b="1" dirty="0">
                    <a:solidFill>
                      <a:srgbClr val="FFFF17"/>
                    </a:solidFill>
                  </a:rPr>
                </a:br>
                <a:r>
                  <a:rPr lang="en-US" sz="2400" b="1" dirty="0">
                    <a:solidFill>
                      <a:srgbClr val="FFFF17"/>
                    </a:solidFill>
                  </a:rPr>
                  <a:t>NUMBERS</a:t>
                </a:r>
                <a:r>
                  <a:rPr lang="en-US" sz="2400" b="1" dirty="0"/>
                  <a:t> </a:t>
                </a:r>
              </a:p>
              <a:p>
                <a:endParaRPr lang="en-US" dirty="0"/>
              </a:p>
            </p:txBody>
          </p:sp>
        </p:grp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24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Application Software</a:t>
            </a:r>
          </a:p>
        </p:txBody>
      </p:sp>
      <p:sp>
        <p:nvSpPr>
          <p:cNvPr id="3379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14422"/>
            <a:ext cx="8229600" cy="4911741"/>
          </a:xfrm>
        </p:spPr>
        <p:txBody>
          <a:bodyPr>
            <a:normAutofit/>
          </a:bodyPr>
          <a:lstStyle/>
          <a:p>
            <a:pPr eaLnBrk="1" hangingPunct="1"/>
            <a:r>
              <a:rPr lang="en-US" sz="2800" dirty="0" smtClean="0"/>
              <a:t>Primary function is to apply the power of the computer to give individuals, workgroups, and the entire enterprise the ability to solve problems and perform specific </a:t>
            </a:r>
            <a:r>
              <a:rPr lang="en-US" sz="2800" dirty="0" smtClean="0"/>
              <a:t>tasks.</a:t>
            </a:r>
          </a:p>
          <a:p>
            <a:pPr eaLnBrk="1" hangingPunct="1"/>
            <a:endParaRPr lang="en-US" sz="2800" dirty="0" smtClean="0"/>
          </a:p>
          <a:p>
            <a:pPr eaLnBrk="1" hangingPunct="1"/>
            <a:r>
              <a:rPr lang="en-US" sz="2800" dirty="0" smtClean="0"/>
              <a:t>Application programs interact with systems software; systems software then directs computer hardware to perform the necessary </a:t>
            </a:r>
            <a:r>
              <a:rPr lang="en-US" sz="2800" dirty="0" smtClean="0"/>
              <a:t>tasks.</a:t>
            </a:r>
            <a:endParaRPr lang="en-US" sz="2800" dirty="0" smtClean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011222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Overview of Application Software</a:t>
            </a:r>
          </a:p>
        </p:txBody>
      </p:sp>
      <p:sp>
        <p:nvSpPr>
          <p:cNvPr id="3482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b="1" dirty="0" smtClean="0"/>
              <a:t>Proprietary software: </a:t>
            </a:r>
            <a:r>
              <a:rPr lang="en-US" sz="2800" dirty="0" smtClean="0"/>
              <a:t>one-of-a-kind program for a specific application, usually developed and owned by a single </a:t>
            </a:r>
            <a:r>
              <a:rPr lang="en-US" sz="2800" dirty="0" smtClean="0"/>
              <a:t>company.</a:t>
            </a:r>
          </a:p>
          <a:p>
            <a:pPr eaLnBrk="1" hangingPunct="1"/>
            <a:endParaRPr lang="en-US" sz="2800" dirty="0" smtClean="0"/>
          </a:p>
          <a:p>
            <a:pPr eaLnBrk="1" hangingPunct="1"/>
            <a:r>
              <a:rPr lang="en-US" sz="2800" b="1" dirty="0" smtClean="0"/>
              <a:t>Off-the-shelf software: </a:t>
            </a:r>
            <a:r>
              <a:rPr lang="en-US" sz="2800" dirty="0" smtClean="0"/>
              <a:t>existing software program that is purchased</a:t>
            </a:r>
          </a:p>
          <a:p>
            <a:pPr eaLnBrk="1" hangingPunct="1"/>
            <a:endParaRPr lang="en-US" dirty="0" smtClean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142852"/>
            <a:ext cx="8077200" cy="833422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2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Overview of Application Software (continued)</a:t>
            </a:r>
          </a:p>
        </p:txBody>
      </p:sp>
      <p:sp>
        <p:nvSpPr>
          <p:cNvPr id="36869" name="Rectangle 4"/>
          <p:cNvSpPr>
            <a:spLocks noChangeArrowheads="1"/>
          </p:cNvSpPr>
          <p:nvPr/>
        </p:nvSpPr>
        <p:spPr bwMode="auto">
          <a:xfrm>
            <a:off x="457200" y="5638800"/>
            <a:ext cx="8229600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algn="ctr">
              <a:spcBef>
                <a:spcPct val="20000"/>
              </a:spcBef>
            </a:pPr>
            <a:r>
              <a:rPr lang="en-US" sz="1800" b="1">
                <a:solidFill>
                  <a:schemeClr val="tx1"/>
                </a:solidFill>
                <a:latin typeface="Arial" charset="0"/>
              </a:rPr>
              <a:t>Table 4.4: A Comparison of Proprietary and Off-the-Shelf Software</a:t>
            </a:r>
          </a:p>
        </p:txBody>
      </p:sp>
      <p:pic>
        <p:nvPicPr>
          <p:cNvPr id="36870" name="Picture 11" descr="Table 4-4a"/>
          <p:cNvPicPr>
            <a:picLocks noChangeAspect="1" noChangeArrowheads="1"/>
          </p:cNvPicPr>
          <p:nvPr>
            <p:ph sz="half" idx="1"/>
          </p:nvPr>
        </p:nvPicPr>
        <p:blipFill>
          <a:blip r:embed="rId3">
            <a:lum contrast="-2000"/>
          </a:blip>
          <a:srcRect/>
          <a:stretch>
            <a:fillRect/>
          </a:stretch>
        </p:blipFill>
        <p:spPr>
          <a:xfrm>
            <a:off x="428596" y="1071546"/>
            <a:ext cx="8204229" cy="4357718"/>
          </a:xfr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5124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5122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5122" name="Equation" r:id="rId3" imgW="914400" imgH="198720" progId="">
              <p:embed/>
            </p:oleObj>
          </a:graphicData>
        </a:graphic>
      </p:graphicFrame>
      <p:sp>
        <p:nvSpPr>
          <p:cNvPr id="5125" name="Rectangle 5"/>
          <p:cNvSpPr>
            <a:spLocks noChangeArrowheads="1"/>
          </p:cNvSpPr>
          <p:nvPr/>
        </p:nvSpPr>
        <p:spPr bwMode="auto">
          <a:xfrm>
            <a:off x="214313" y="368300"/>
            <a:ext cx="8715375" cy="5632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3000" b="1" dirty="0">
                <a:solidFill>
                  <a:schemeClr val="tx2"/>
                </a:solidFill>
                <a:latin typeface="+mj-lt"/>
              </a:rPr>
              <a:t>Input Unit:  </a:t>
            </a:r>
            <a:r>
              <a:rPr lang="en-US" sz="3000" dirty="0">
                <a:latin typeface="+mj-lt"/>
              </a:rPr>
              <a:t>Enables data entry in different forms (text, images, and sound) and instruction into the computer. E.g. keyboard, mouse, microphone, modem, and drawing tablet.</a:t>
            </a:r>
          </a:p>
          <a:p>
            <a:endParaRPr lang="en-US" sz="3000" dirty="0">
              <a:latin typeface="+mj-lt"/>
            </a:endParaRPr>
          </a:p>
          <a:p>
            <a:pPr>
              <a:buFont typeface="Wingdings" pitchFamily="2" charset="2"/>
              <a:buChar char="Ø"/>
            </a:pPr>
            <a:r>
              <a:rPr lang="en-US" sz="3000" b="1" dirty="0">
                <a:solidFill>
                  <a:schemeClr val="tx2"/>
                </a:solidFill>
                <a:latin typeface="+mj-lt"/>
              </a:rPr>
              <a:t>Processing Unit: </a:t>
            </a:r>
            <a:r>
              <a:rPr lang="en-US" sz="3000" dirty="0">
                <a:latin typeface="+mj-lt"/>
              </a:rPr>
              <a:t>processes that data into meaningful information. The processing unit also includes temporary storage (RAM).</a:t>
            </a:r>
          </a:p>
          <a:p>
            <a:endParaRPr lang="en-US" sz="3000" dirty="0">
              <a:latin typeface="+mj-lt"/>
            </a:endParaRPr>
          </a:p>
          <a:p>
            <a:r>
              <a:rPr lang="en-US" sz="3000" b="1" dirty="0">
                <a:solidFill>
                  <a:schemeClr val="tx2"/>
                </a:solidFill>
                <a:latin typeface="+mj-lt"/>
              </a:rPr>
              <a:t>Output Unit: </a:t>
            </a:r>
            <a:r>
              <a:rPr lang="en-US" sz="3000" dirty="0">
                <a:latin typeface="+mj-lt"/>
              </a:rPr>
              <a:t>devices used to show results of processed data to the user .  E.g. monitor and printer, speakers, modem, etc.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2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71414"/>
            <a:ext cx="8077200" cy="107157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2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Overview of Application Software (continued)</a:t>
            </a:r>
          </a:p>
        </p:txBody>
      </p:sp>
      <p:pic>
        <p:nvPicPr>
          <p:cNvPr id="37893" name="Picture 7" descr="Table 4-4b"/>
          <p:cNvPicPr>
            <a:picLocks noChangeAspect="1" noChangeArrowheads="1"/>
          </p:cNvPicPr>
          <p:nvPr>
            <p:ph sz="half"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285720" y="1214423"/>
            <a:ext cx="8572560" cy="2928958"/>
          </a:xfrm>
          <a:noFill/>
        </p:spPr>
      </p:pic>
      <p:sp>
        <p:nvSpPr>
          <p:cNvPr id="37894" name="Rectangle 8"/>
          <p:cNvSpPr>
            <a:spLocks noChangeArrowheads="1"/>
          </p:cNvSpPr>
          <p:nvPr/>
        </p:nvSpPr>
        <p:spPr bwMode="auto">
          <a:xfrm>
            <a:off x="457200" y="5638800"/>
            <a:ext cx="8229600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algn="ctr">
              <a:spcBef>
                <a:spcPct val="20000"/>
              </a:spcBef>
            </a:pPr>
            <a:r>
              <a:rPr lang="en-US" sz="1800" b="1">
                <a:solidFill>
                  <a:schemeClr val="tx1"/>
                </a:solidFill>
                <a:latin typeface="Arial" charset="0"/>
              </a:rPr>
              <a:t>Table 4.4: A Comparison of Proprietary and Off-the-Shelf Software (continued)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2984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Programming Languages</a:t>
            </a:r>
          </a:p>
        </p:txBody>
      </p:sp>
      <p:sp>
        <p:nvSpPr>
          <p:cNvPr id="4915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214423"/>
            <a:ext cx="8077200" cy="5033978"/>
          </a:xfrm>
        </p:spPr>
        <p:txBody>
          <a:bodyPr>
            <a:normAutofit/>
          </a:bodyPr>
          <a:lstStyle/>
          <a:p>
            <a:pPr eaLnBrk="1" hangingPunct="1"/>
            <a:r>
              <a:rPr lang="en-US" sz="2800" dirty="0" smtClean="0"/>
              <a:t>Sets of keywords, symbols, and a system of rules for constructing statements by which humans can communicate instructions to be executed by a </a:t>
            </a:r>
            <a:r>
              <a:rPr lang="en-US" sz="2800" dirty="0" smtClean="0"/>
              <a:t>computer.</a:t>
            </a:r>
          </a:p>
          <a:p>
            <a:pPr eaLnBrk="1" hangingPunct="1">
              <a:buNone/>
            </a:pPr>
            <a:endParaRPr lang="en-US" sz="2800" dirty="0" smtClean="0"/>
          </a:p>
          <a:p>
            <a:pPr eaLnBrk="1" hangingPunct="1"/>
            <a:r>
              <a:rPr lang="en-US" sz="2800" dirty="0" smtClean="0"/>
              <a:t>Different languages have different characteristics</a:t>
            </a:r>
          </a:p>
          <a:p>
            <a:pPr eaLnBrk="1" hangingPunct="1"/>
            <a:r>
              <a:rPr lang="en-US" sz="2800" b="1" dirty="0" smtClean="0"/>
              <a:t>Syntax:</a:t>
            </a:r>
            <a:r>
              <a:rPr lang="en-US" sz="2800" dirty="0" smtClean="0"/>
              <a:t> a set of rules associated with a programming language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0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71414"/>
            <a:ext cx="80772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2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Evolution of Programming Languages</a:t>
            </a:r>
          </a:p>
        </p:txBody>
      </p:sp>
      <p:sp>
        <p:nvSpPr>
          <p:cNvPr id="50181" name="Rectangle 4"/>
          <p:cNvSpPr>
            <a:spLocks noChangeArrowheads="1"/>
          </p:cNvSpPr>
          <p:nvPr/>
        </p:nvSpPr>
        <p:spPr bwMode="auto">
          <a:xfrm>
            <a:off x="457200" y="5791200"/>
            <a:ext cx="8229600" cy="56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algn="ctr">
              <a:spcBef>
                <a:spcPct val="20000"/>
              </a:spcBef>
            </a:pPr>
            <a:r>
              <a:rPr lang="en-US" sz="1800" b="1">
                <a:solidFill>
                  <a:schemeClr val="tx1"/>
                </a:solidFill>
                <a:latin typeface="Arial" charset="0"/>
              </a:rPr>
              <a:t>Table 4.9: The Evolution of Programming Languages</a:t>
            </a:r>
          </a:p>
        </p:txBody>
      </p:sp>
      <p:pic>
        <p:nvPicPr>
          <p:cNvPr id="50182" name="Picture 7" descr="Table 4-9"/>
          <p:cNvPicPr>
            <a:picLocks noChangeAspect="1" noChangeArrowheads="1"/>
          </p:cNvPicPr>
          <p:nvPr>
            <p:ph sz="half"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925513" y="1071546"/>
            <a:ext cx="7304087" cy="4130692"/>
          </a:xfrm>
          <a:noFill/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sz="32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Evolution of Programming Languages (continued)</a:t>
            </a:r>
          </a:p>
        </p:txBody>
      </p:sp>
      <p:sp>
        <p:nvSpPr>
          <p:cNvPr id="5120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357298"/>
            <a:ext cx="8229600" cy="4768865"/>
          </a:xfrm>
        </p:spPr>
        <p:txBody>
          <a:bodyPr>
            <a:noAutofit/>
          </a:bodyPr>
          <a:lstStyle/>
          <a:p>
            <a:pPr eaLnBrk="1" hangingPunct="1"/>
            <a:r>
              <a:rPr lang="en-US" sz="2800" dirty="0" smtClean="0"/>
              <a:t>Visual, object-oriented, and artificial intelligence languages are easier for nonprogrammers to use than older generation </a:t>
            </a:r>
            <a:r>
              <a:rPr lang="en-US" sz="2800" dirty="0" smtClean="0"/>
              <a:t>languages</a:t>
            </a:r>
          </a:p>
          <a:p>
            <a:pPr eaLnBrk="1" hangingPunct="1"/>
            <a:r>
              <a:rPr lang="en-US" sz="2800" dirty="0" smtClean="0"/>
              <a:t>Visual </a:t>
            </a:r>
            <a:r>
              <a:rPr lang="en-US" sz="2800" dirty="0" smtClean="0"/>
              <a:t>languages use a graphical or visual interface for program development</a:t>
            </a:r>
          </a:p>
          <a:p>
            <a:pPr eaLnBrk="1" hangingPunct="1"/>
            <a:r>
              <a:rPr lang="en-US" sz="2800" dirty="0" smtClean="0"/>
              <a:t>Object-oriented programming languages are based on objects</a:t>
            </a:r>
          </a:p>
          <a:p>
            <a:pPr eaLnBrk="1" hangingPunct="1"/>
            <a:r>
              <a:rPr lang="en-US" sz="28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Compiler: </a:t>
            </a:r>
            <a:r>
              <a:rPr lang="en-US" sz="2800" dirty="0" smtClean="0"/>
              <a:t>a special software program that converts programmer’s source code into machine-language instructions consisting of binary digits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71462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Issues and Trends</a:t>
            </a:r>
          </a:p>
        </p:txBody>
      </p:sp>
      <p:sp>
        <p:nvSpPr>
          <p:cNvPr id="5427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71546"/>
            <a:ext cx="8229600" cy="5054617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000" dirty="0" smtClean="0"/>
              <a:t>Because software is such an important part of today’s computer systems, software issues have received increased attention</a:t>
            </a:r>
          </a:p>
          <a:p>
            <a:pPr eaLnBrk="1" hangingPunct="1"/>
            <a:r>
              <a:rPr lang="en-US" sz="3000" dirty="0" smtClean="0"/>
              <a:t>Major software issues and trends discussed in the text</a:t>
            </a:r>
          </a:p>
          <a:p>
            <a:pPr lvl="1" eaLnBrk="1" hangingPunct="1"/>
            <a:r>
              <a:rPr lang="en-US" dirty="0" smtClean="0"/>
              <a:t>Software bugs, copyright, software licensing, open-source software, shareware and public domain software, </a:t>
            </a:r>
            <a:r>
              <a:rPr lang="en-US" dirty="0" smtClean="0"/>
              <a:t>multi-organizational </a:t>
            </a:r>
            <a:r>
              <a:rPr lang="en-US" dirty="0" smtClean="0"/>
              <a:t>software development, software upgrades, and global software support</a:t>
            </a:r>
          </a:p>
          <a:p>
            <a:pPr eaLnBrk="1" hangingPunct="1"/>
            <a:endParaRPr lang="en-US" dirty="0" smtClean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0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71462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Bugs</a:t>
            </a:r>
          </a:p>
        </p:txBody>
      </p:sp>
      <p:sp>
        <p:nvSpPr>
          <p:cNvPr id="5530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42984"/>
            <a:ext cx="8229600" cy="4983179"/>
          </a:xfrm>
        </p:spPr>
        <p:txBody>
          <a:bodyPr>
            <a:normAutofit lnSpcReduction="10000"/>
          </a:bodyPr>
          <a:lstStyle/>
          <a:p>
            <a:pPr eaLnBrk="1" hangingPunct="1"/>
            <a:r>
              <a:rPr lang="en-US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bug:</a:t>
            </a:r>
            <a:r>
              <a:rPr lang="en-US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smtClean="0"/>
              <a:t>defect in a computer program that keeps it from performing as it is designed to perform</a:t>
            </a:r>
          </a:p>
          <a:p>
            <a:pPr eaLnBrk="1" hangingPunct="1"/>
            <a:r>
              <a:rPr lang="en-US" dirty="0" smtClean="0"/>
              <a:t>Tips for reducing impact of software bugs</a:t>
            </a:r>
          </a:p>
          <a:p>
            <a:pPr lvl="1" eaLnBrk="1" hangingPunct="1"/>
            <a:r>
              <a:rPr lang="en-US" dirty="0" smtClean="0"/>
              <a:t>Register all software so that you can receive bug alerts, fixes, and patches</a:t>
            </a:r>
          </a:p>
          <a:p>
            <a:pPr lvl="1" eaLnBrk="1" hangingPunct="1"/>
            <a:r>
              <a:rPr lang="en-US" dirty="0" smtClean="0"/>
              <a:t>Check the manual or read-me files for work-</a:t>
            </a:r>
            <a:r>
              <a:rPr lang="en-US" dirty="0" err="1" smtClean="0"/>
              <a:t>arounds</a:t>
            </a:r>
            <a:endParaRPr lang="en-US" dirty="0" smtClean="0"/>
          </a:p>
          <a:p>
            <a:pPr lvl="1" eaLnBrk="1" hangingPunct="1"/>
            <a:r>
              <a:rPr lang="en-US" dirty="0" smtClean="0"/>
              <a:t>Access support area of the manufacturer’s Web site for patches</a:t>
            </a:r>
          </a:p>
          <a:p>
            <a:pPr lvl="1" eaLnBrk="1" hangingPunct="1"/>
            <a:r>
              <a:rPr lang="en-US" dirty="0" smtClean="0"/>
              <a:t>Install the latest software updates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71462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Copyrights and Licenses</a:t>
            </a:r>
          </a:p>
        </p:txBody>
      </p:sp>
      <p:sp>
        <p:nvSpPr>
          <p:cNvPr id="5632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71546"/>
            <a:ext cx="8229600" cy="5054617"/>
          </a:xfrm>
        </p:spPr>
        <p:txBody>
          <a:bodyPr/>
          <a:lstStyle/>
          <a:p>
            <a:pPr eaLnBrk="1" hangingPunct="1"/>
            <a:r>
              <a:rPr lang="en-US" sz="3000" dirty="0" smtClean="0"/>
              <a:t>Most software products are protected by law using copyright or licensing </a:t>
            </a:r>
            <a:r>
              <a:rPr lang="en-US" sz="3000" dirty="0" smtClean="0"/>
              <a:t>provisions</a:t>
            </a:r>
          </a:p>
          <a:p>
            <a:pPr eaLnBrk="1" hangingPunct="1"/>
            <a:endParaRPr lang="en-US" sz="3000" dirty="0" smtClean="0"/>
          </a:p>
          <a:p>
            <a:pPr lvl="1" eaLnBrk="1" hangingPunct="1"/>
            <a:r>
              <a:rPr lang="en-US" dirty="0" smtClean="0"/>
              <a:t>In some cases, you are given unlimited use of software on one or two computers</a:t>
            </a:r>
          </a:p>
          <a:p>
            <a:pPr lvl="1" eaLnBrk="1" hangingPunct="1"/>
            <a:r>
              <a:rPr lang="en-US" dirty="0" smtClean="0"/>
              <a:t>In other cases, you pay for your usage—if you use the software more, you pay </a:t>
            </a:r>
            <a:r>
              <a:rPr lang="en-US" dirty="0" smtClean="0"/>
              <a:t>more</a:t>
            </a:r>
          </a:p>
          <a:p>
            <a:pPr lvl="1" eaLnBrk="1" hangingPunct="1"/>
            <a:endParaRPr lang="en-US" dirty="0" smtClean="0"/>
          </a:p>
          <a:p>
            <a:pPr eaLnBrk="1" hangingPunct="1"/>
            <a:r>
              <a:rPr lang="en-US" sz="3000" dirty="0" smtClean="0"/>
              <a:t>Some software now requires that you </a:t>
            </a:r>
            <a:r>
              <a:rPr lang="en-US" sz="3000" i="1" dirty="0" smtClean="0"/>
              <a:t>register </a:t>
            </a:r>
            <a:r>
              <a:rPr lang="en-US" sz="3000" dirty="0" smtClean="0"/>
              <a:t>or </a:t>
            </a:r>
            <a:r>
              <a:rPr lang="en-US" sz="3000" i="1" dirty="0" smtClean="0"/>
              <a:t>activate </a:t>
            </a:r>
            <a:r>
              <a:rPr lang="en-US" sz="3000" dirty="0" smtClean="0"/>
              <a:t>it before it can be fully used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24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Open-Source Software</a:t>
            </a:r>
          </a:p>
        </p:txBody>
      </p:sp>
      <p:sp>
        <p:nvSpPr>
          <p:cNvPr id="5734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928670"/>
            <a:ext cx="8229600" cy="5197493"/>
          </a:xfrm>
        </p:spPr>
        <p:txBody>
          <a:bodyPr>
            <a:normAutofit fontScale="92500" lnSpcReduction="20000"/>
          </a:bodyPr>
          <a:lstStyle/>
          <a:p>
            <a:pPr eaLnBrk="1" hangingPunct="1"/>
            <a:r>
              <a:rPr lang="en-US" sz="35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Open-source software:</a:t>
            </a:r>
            <a:r>
              <a:rPr lang="en-US" sz="35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smtClean="0"/>
              <a:t>software freely available to anyone in a form that can be easily modified</a:t>
            </a:r>
          </a:p>
          <a:p>
            <a:pPr eaLnBrk="1" hangingPunct="1"/>
            <a:r>
              <a:rPr lang="en-US" dirty="0" smtClean="0"/>
              <a:t>Some widely used open-source software packages: Linux OS, </a:t>
            </a:r>
            <a:r>
              <a:rPr lang="en-US" dirty="0" smtClean="0"/>
              <a:t>Apache</a:t>
            </a:r>
            <a:r>
              <a:rPr lang="en-US" dirty="0" smtClean="0"/>
              <a:t>, </a:t>
            </a:r>
            <a:r>
              <a:rPr lang="en-US" dirty="0" err="1" smtClean="0"/>
              <a:t>Sendmail</a:t>
            </a:r>
            <a:r>
              <a:rPr lang="en-US" dirty="0" smtClean="0"/>
              <a:t>, </a:t>
            </a:r>
            <a:r>
              <a:rPr lang="en-US" dirty="0" smtClean="0"/>
              <a:t>Perl</a:t>
            </a:r>
          </a:p>
          <a:p>
            <a:pPr eaLnBrk="1" hangingPunct="1">
              <a:buNone/>
            </a:pPr>
            <a:endParaRPr lang="en-US" dirty="0" smtClean="0"/>
          </a:p>
          <a:p>
            <a:pPr eaLnBrk="1" hangingPunct="1"/>
            <a:r>
              <a:rPr lang="en-US" dirty="0" smtClean="0"/>
              <a:t>Open-source software is often </a:t>
            </a:r>
            <a:r>
              <a:rPr lang="en-US" i="1" dirty="0" smtClean="0"/>
              <a:t>more </a:t>
            </a:r>
            <a:r>
              <a:rPr lang="en-US" dirty="0" smtClean="0"/>
              <a:t>reliable and secure than commercial </a:t>
            </a:r>
            <a:r>
              <a:rPr lang="en-US" dirty="0" smtClean="0"/>
              <a:t>software</a:t>
            </a:r>
          </a:p>
          <a:p>
            <a:pPr eaLnBrk="1" hangingPunct="1">
              <a:buNone/>
            </a:pPr>
            <a:endParaRPr lang="en-US" dirty="0" smtClean="0"/>
          </a:p>
          <a:p>
            <a:pPr eaLnBrk="1" hangingPunct="1"/>
            <a:r>
              <a:rPr lang="en-US" dirty="0" smtClean="0"/>
              <a:t>Open-source systems can contain hidden costs, particularly for user support or solving problems with the software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sz="32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Open-Source Software (continued)</a:t>
            </a:r>
          </a:p>
        </p:txBody>
      </p:sp>
      <p:sp>
        <p:nvSpPr>
          <p:cNvPr id="58373" name="Rectangle 5"/>
          <p:cNvSpPr>
            <a:spLocks noChangeArrowheads="1"/>
          </p:cNvSpPr>
          <p:nvPr/>
        </p:nvSpPr>
        <p:spPr bwMode="auto">
          <a:xfrm>
            <a:off x="457200" y="5638800"/>
            <a:ext cx="8229600" cy="411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algn="ctr">
              <a:spcBef>
                <a:spcPct val="20000"/>
              </a:spcBef>
            </a:pPr>
            <a:r>
              <a:rPr lang="en-US" sz="1800" b="1">
                <a:solidFill>
                  <a:schemeClr val="tx1"/>
                </a:solidFill>
                <a:latin typeface="Arial" charset="0"/>
              </a:rPr>
              <a:t>Table 4.10: Examples of Open-Source Software</a:t>
            </a:r>
          </a:p>
        </p:txBody>
      </p:sp>
      <p:pic>
        <p:nvPicPr>
          <p:cNvPr id="58374" name="Picture 6" descr="Table 4-10"/>
          <p:cNvPicPr>
            <a:picLocks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1428728" y="1428736"/>
            <a:ext cx="6215106" cy="3505214"/>
          </a:xfr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42852"/>
            <a:ext cx="8229600" cy="1143000"/>
          </a:xfrm>
        </p:spPr>
        <p:txBody>
          <a:bodyPr>
            <a:noAutofit/>
          </a:bodyPr>
          <a:lstStyle/>
          <a:p>
            <a:pPr eaLnBrk="1" hangingPunct="1"/>
            <a:r>
              <a:rPr lang="en-US" sz="36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Shareware, Freeware, and Public Domain Software</a:t>
            </a:r>
          </a:p>
        </p:txBody>
      </p:sp>
      <p:sp>
        <p:nvSpPr>
          <p:cNvPr id="5939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sz="30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Shareware and freeware:</a:t>
            </a:r>
            <a:r>
              <a:rPr lang="en-US" sz="30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000" dirty="0" smtClean="0"/>
              <a:t>software that is very inexpensive or free, but whose source code cannot be </a:t>
            </a:r>
            <a:r>
              <a:rPr lang="en-US" sz="3000" dirty="0" smtClean="0"/>
              <a:t>modified</a:t>
            </a:r>
          </a:p>
          <a:p>
            <a:pPr eaLnBrk="1" hangingPunct="1">
              <a:buNone/>
            </a:pPr>
            <a:endParaRPr lang="en-US" sz="3000" dirty="0" smtClean="0"/>
          </a:p>
          <a:p>
            <a:pPr eaLnBrk="1" hangingPunct="1"/>
            <a:r>
              <a:rPr lang="en-US" sz="30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Public domain software:</a:t>
            </a:r>
            <a:r>
              <a:rPr lang="en-US" sz="30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000" dirty="0" smtClean="0"/>
              <a:t>shareware and freeware that is in the public domain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6148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6146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6146" name="Equation" r:id="rId3" imgW="914400" imgH="198720" progId="">
              <p:embed/>
            </p:oleObj>
          </a:graphicData>
        </a:graphic>
      </p:graphicFrame>
      <p:sp>
        <p:nvSpPr>
          <p:cNvPr id="6149" name="Rectangle 5"/>
          <p:cNvSpPr>
            <a:spLocks noChangeArrowheads="1"/>
          </p:cNvSpPr>
          <p:nvPr/>
        </p:nvSpPr>
        <p:spPr bwMode="auto">
          <a:xfrm>
            <a:off x="357188" y="285750"/>
            <a:ext cx="8215312" cy="892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600" b="1">
                <a:latin typeface="Century Gothic" pitchFamily="34" charset="0"/>
              </a:rPr>
              <a:t>Storage devices: </a:t>
            </a:r>
            <a:r>
              <a:rPr lang="en-US" sz="2600">
                <a:latin typeface="Century Gothic" pitchFamily="34" charset="0"/>
              </a:rPr>
              <a:t>Storing of processed data</a:t>
            </a:r>
          </a:p>
          <a:p>
            <a:endParaRPr lang="en-US" sz="2600">
              <a:latin typeface="Century Gothic" pitchFamily="34" charset="0"/>
            </a:endParaRP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52425" y="857232"/>
            <a:ext cx="8439150" cy="59007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2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71462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Upgrades</a:t>
            </a:r>
          </a:p>
        </p:txBody>
      </p:sp>
      <p:sp>
        <p:nvSpPr>
          <p:cNvPr id="6042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71546"/>
            <a:ext cx="8229600" cy="5054617"/>
          </a:xfrm>
        </p:spPr>
        <p:txBody>
          <a:bodyPr>
            <a:normAutofit fontScale="92500" lnSpcReduction="10000"/>
          </a:bodyPr>
          <a:lstStyle/>
          <a:p>
            <a:pPr eaLnBrk="1" hangingPunct="1"/>
            <a:r>
              <a:rPr lang="en-US" dirty="0" smtClean="0"/>
              <a:t>Software companies revise their programs and sell new versions </a:t>
            </a:r>
            <a:r>
              <a:rPr lang="en-US" dirty="0" smtClean="0"/>
              <a:t>periodically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Revised software may or may not offer any major additional </a:t>
            </a:r>
            <a:r>
              <a:rPr lang="en-US" dirty="0" smtClean="0"/>
              <a:t>capabilities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Revised software can contain bugs or </a:t>
            </a:r>
            <a:r>
              <a:rPr lang="en-US" dirty="0" smtClean="0"/>
              <a:t>errors</a:t>
            </a:r>
          </a:p>
          <a:p>
            <a:pPr eaLnBrk="1" hangingPunct="1">
              <a:buNone/>
            </a:pPr>
            <a:endParaRPr lang="en-US" dirty="0" smtClean="0"/>
          </a:p>
          <a:p>
            <a:pPr eaLnBrk="1" hangingPunct="1"/>
            <a:r>
              <a:rPr lang="en-US" dirty="0" smtClean="0"/>
              <a:t>Software upgrades usually cost much less than the original purchase price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24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Global Software Support</a:t>
            </a:r>
          </a:p>
        </p:txBody>
      </p:sp>
      <p:sp>
        <p:nvSpPr>
          <p:cNvPr id="6144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85860"/>
            <a:ext cx="8229600" cy="4840303"/>
          </a:xfrm>
        </p:spPr>
        <p:txBody>
          <a:bodyPr>
            <a:normAutofit/>
          </a:bodyPr>
          <a:lstStyle/>
          <a:p>
            <a:pPr eaLnBrk="1" hangingPunct="1"/>
            <a:r>
              <a:rPr lang="en-US" sz="2800" dirty="0" smtClean="0"/>
              <a:t>Vendors face the challenge of providing adequate support for their software customers in all locations of the </a:t>
            </a:r>
            <a:r>
              <a:rPr lang="en-US" sz="2800" dirty="0" smtClean="0"/>
              <a:t>world</a:t>
            </a:r>
          </a:p>
          <a:p>
            <a:pPr eaLnBrk="1" hangingPunct="1">
              <a:buNone/>
            </a:pPr>
            <a:endParaRPr lang="en-US" sz="2800" dirty="0" smtClean="0"/>
          </a:p>
          <a:p>
            <a:pPr eaLnBrk="1" hangingPunct="1"/>
            <a:r>
              <a:rPr lang="en-US" sz="2800" dirty="0" smtClean="0"/>
              <a:t>Trend of outsourcing global support to one or more third-party distributors</a:t>
            </a:r>
          </a:p>
          <a:p>
            <a:pPr eaLnBrk="1" hangingPunct="1"/>
            <a:endParaRPr lang="en-US" sz="2800" dirty="0" smtClean="0"/>
          </a:p>
          <a:p>
            <a:pPr eaLnBrk="1" hangingPunct="1"/>
            <a:endParaRPr lang="en-US" sz="2800" dirty="0" smtClean="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24"/>
            <a:ext cx="8229600" cy="107157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Summary</a:t>
            </a:r>
          </a:p>
        </p:txBody>
      </p:sp>
      <p:sp>
        <p:nvSpPr>
          <p:cNvPr id="6246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42984"/>
            <a:ext cx="8229600" cy="4983179"/>
          </a:xfrm>
        </p:spPr>
        <p:txBody>
          <a:bodyPr>
            <a:normAutofit/>
          </a:bodyPr>
          <a:lstStyle/>
          <a:p>
            <a:pPr eaLnBrk="1" hangingPunct="1"/>
            <a:r>
              <a:rPr lang="en-US" sz="28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Computer programs: </a:t>
            </a:r>
            <a:r>
              <a:rPr lang="en-US" sz="2800" dirty="0" smtClean="0"/>
              <a:t>sequences of instructions for the computer</a:t>
            </a:r>
          </a:p>
          <a:p>
            <a:pPr eaLnBrk="1" hangingPunct="1"/>
            <a:r>
              <a:rPr lang="en-US" sz="28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Systems software: </a:t>
            </a:r>
            <a:r>
              <a:rPr lang="en-US" sz="2800" dirty="0" smtClean="0"/>
              <a:t>coordinates the activities of hardware and programs</a:t>
            </a:r>
          </a:p>
          <a:p>
            <a:pPr eaLnBrk="1" hangingPunct="1"/>
            <a:r>
              <a:rPr lang="en-US" sz="28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Applications software:</a:t>
            </a:r>
            <a:r>
              <a:rPr lang="en-US" sz="2800" dirty="0" smtClean="0"/>
              <a:t> helps users solve particular problems</a:t>
            </a:r>
          </a:p>
          <a:p>
            <a:pPr eaLnBrk="1" hangingPunct="1"/>
            <a:r>
              <a:rPr lang="en-US" sz="28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Operating system (OS): </a:t>
            </a:r>
            <a:r>
              <a:rPr lang="en-US" sz="2800" dirty="0" smtClean="0"/>
              <a:t>set of computer programs that controls the computer hardware and acts as an interface with application programs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6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Summary (continued)</a:t>
            </a:r>
          </a:p>
        </p:txBody>
      </p:sp>
      <p:sp>
        <p:nvSpPr>
          <p:cNvPr id="6349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42984"/>
            <a:ext cx="8229600" cy="4983179"/>
          </a:xfrm>
        </p:spPr>
        <p:txBody>
          <a:bodyPr>
            <a:normAutofit/>
          </a:bodyPr>
          <a:lstStyle/>
          <a:p>
            <a:pPr eaLnBrk="1" hangingPunct="1"/>
            <a:r>
              <a:rPr lang="en-US" sz="28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Graphical user interface (GUI): </a:t>
            </a:r>
            <a:r>
              <a:rPr lang="en-US" sz="2800" dirty="0" smtClean="0"/>
              <a:t>user interface that uses icons and menus displayed on screen to send commands to the computer system</a:t>
            </a:r>
          </a:p>
          <a:p>
            <a:pPr eaLnBrk="1" hangingPunct="1"/>
            <a:r>
              <a:rPr lang="en-US" sz="28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Time-sharing:</a:t>
            </a:r>
            <a:r>
              <a:rPr lang="en-US" sz="2800" dirty="0" smtClean="0"/>
              <a:t> allows more than one person to use a computer system at the same time</a:t>
            </a:r>
          </a:p>
          <a:p>
            <a:pPr eaLnBrk="1" hangingPunct="1"/>
            <a:r>
              <a:rPr lang="en-US" sz="28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Proprietary software</a:t>
            </a:r>
            <a:r>
              <a:rPr lang="en-US" sz="2800" dirty="0" smtClean="0"/>
              <a:t>: one-of-a-kind program for a specific application, usually developed and owned by a single company</a:t>
            </a:r>
          </a:p>
          <a:p>
            <a:pPr eaLnBrk="1" hangingPunct="1"/>
            <a:r>
              <a:rPr lang="en-US" sz="28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Off-the-shelf software: </a:t>
            </a:r>
            <a:r>
              <a:rPr lang="en-US" sz="2800" dirty="0" smtClean="0"/>
              <a:t>existing software program that is purchased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71414"/>
            <a:ext cx="8229600" cy="939784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Summary (continued)</a:t>
            </a:r>
          </a:p>
        </p:txBody>
      </p:sp>
      <p:sp>
        <p:nvSpPr>
          <p:cNvPr id="6451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71546"/>
            <a:ext cx="8229600" cy="5054617"/>
          </a:xfrm>
        </p:spPr>
        <p:txBody>
          <a:bodyPr>
            <a:noAutofit/>
          </a:bodyPr>
          <a:lstStyle/>
          <a:p>
            <a:pPr eaLnBrk="1" hangingPunct="1"/>
            <a:r>
              <a:rPr lang="en-US" sz="28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Enterprise resource planning (ERP) software: </a:t>
            </a:r>
            <a:r>
              <a:rPr lang="en-US" sz="2800" dirty="0" smtClean="0"/>
              <a:t>manages a company’s vital business operations for an entire multisite, global </a:t>
            </a:r>
            <a:r>
              <a:rPr lang="en-US" sz="2800" dirty="0" smtClean="0"/>
              <a:t>organization</a:t>
            </a:r>
          </a:p>
          <a:p>
            <a:pPr eaLnBrk="1" hangingPunct="1">
              <a:buNone/>
            </a:pPr>
            <a:endParaRPr lang="en-US" sz="2800" dirty="0" smtClean="0"/>
          </a:p>
          <a:p>
            <a:pPr eaLnBrk="1" hangingPunct="1"/>
            <a:r>
              <a:rPr lang="en-US" sz="28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Programming languages: </a:t>
            </a:r>
            <a:r>
              <a:rPr lang="en-US" sz="2800" dirty="0" smtClean="0"/>
              <a:t>allow humans to communicate instructions to be executed by a computer</a:t>
            </a:r>
          </a:p>
          <a:p>
            <a:pPr eaLnBrk="1" hangingPunct="1"/>
            <a:r>
              <a:rPr lang="en-US" sz="2800" dirty="0" smtClean="0"/>
              <a:t>Most software products are protected by law using copyright or licensing provisions</a:t>
            </a:r>
          </a:p>
          <a:p>
            <a:pPr eaLnBrk="1" hangingPunct="1"/>
            <a:r>
              <a:rPr lang="en-US" sz="28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Open-source software </a:t>
            </a:r>
            <a:r>
              <a:rPr lang="en-US" sz="2800" dirty="0" smtClean="0"/>
              <a:t>is freely available to anyone in a form that can be easily modified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37892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37890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40962" name="Equation" r:id="rId3" imgW="914400" imgH="198720" progId="">
              <p:embed/>
            </p:oleObj>
          </a:graphicData>
        </a:graphic>
      </p:graphicFrame>
      <p:sp>
        <p:nvSpPr>
          <p:cNvPr id="37893" name="TextBox 5"/>
          <p:cNvSpPr txBox="1">
            <a:spLocks noChangeArrowheads="1"/>
          </p:cNvSpPr>
          <p:nvPr/>
        </p:nvSpPr>
        <p:spPr bwMode="auto">
          <a:xfrm>
            <a:off x="1000125" y="633413"/>
            <a:ext cx="7286625" cy="772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GB" sz="20000">
                <a:solidFill>
                  <a:srgbClr val="00B0F0"/>
                </a:solidFill>
                <a:latin typeface="Algerian" pitchFamily="82" charset="0"/>
              </a:rPr>
              <a:t>????</a:t>
            </a:r>
          </a:p>
          <a:p>
            <a:pPr algn="ctr"/>
            <a:r>
              <a:rPr lang="en-GB" sz="20000">
                <a:solidFill>
                  <a:srgbClr val="00B0F0"/>
                </a:solidFill>
                <a:latin typeface="Algerian" pitchFamily="82" charset="0"/>
              </a:rPr>
              <a:t>?</a:t>
            </a:r>
          </a:p>
          <a:p>
            <a:pPr algn="ctr"/>
            <a:endParaRPr lang="en-GB" sz="9600">
              <a:solidFill>
                <a:srgbClr val="0070C0"/>
              </a:solidFill>
              <a:latin typeface="Algerian" pitchFamily="8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7172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7170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7170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214313" y="928688"/>
            <a:ext cx="8320087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74" name="Rectangle 5"/>
          <p:cNvSpPr>
            <a:spLocks noChangeArrowheads="1"/>
          </p:cNvSpPr>
          <p:nvPr/>
        </p:nvSpPr>
        <p:spPr bwMode="auto">
          <a:xfrm>
            <a:off x="285750" y="212725"/>
            <a:ext cx="8572500" cy="5755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3600" b="1" dirty="0">
                <a:solidFill>
                  <a:srgbClr val="0070C0"/>
                </a:solidFill>
                <a:latin typeface="+mj-lt"/>
              </a:rPr>
              <a:t>HARDWARE: </a:t>
            </a:r>
          </a:p>
          <a:p>
            <a:pPr>
              <a:buFont typeface="Wingdings" pitchFamily="2" charset="2"/>
              <a:buChar char="Ø"/>
            </a:pPr>
            <a:endParaRPr lang="en-US" sz="3200" b="1" dirty="0">
              <a:latin typeface="+mj-lt"/>
            </a:endParaRPr>
          </a:p>
          <a:p>
            <a:pPr>
              <a:buFont typeface="Wingdings" pitchFamily="2" charset="2"/>
              <a:buChar char="Ø"/>
            </a:pPr>
            <a:r>
              <a:rPr lang="en-US" sz="3000" dirty="0">
                <a:latin typeface="+mj-lt"/>
              </a:rPr>
              <a:t>The physical components of a computer system ‑ the system unit and all its contents, the keyboard, mouse, monitor, etc are all computer hardware.</a:t>
            </a:r>
          </a:p>
          <a:p>
            <a:pPr>
              <a:buFont typeface="Wingdings" pitchFamily="2" charset="2"/>
              <a:buChar char="Ø"/>
            </a:pPr>
            <a:endParaRPr lang="en-US" sz="3000" dirty="0">
              <a:latin typeface="+mj-lt"/>
            </a:endParaRPr>
          </a:p>
          <a:p>
            <a:pPr>
              <a:buFont typeface="Wingdings" pitchFamily="2" charset="2"/>
              <a:buChar char="Ø"/>
            </a:pPr>
            <a:r>
              <a:rPr lang="en-US" sz="3000" dirty="0">
                <a:latin typeface="+mj-lt"/>
              </a:rPr>
              <a:t>PC hardware consists of: </a:t>
            </a:r>
          </a:p>
          <a:p>
            <a:pPr lvl="1">
              <a:buFont typeface="Wingdings" pitchFamily="2" charset="2"/>
              <a:buChar char="Ø"/>
            </a:pPr>
            <a:r>
              <a:rPr lang="en-GB" sz="3000" dirty="0">
                <a:latin typeface="+mj-lt"/>
              </a:rPr>
              <a:t> </a:t>
            </a:r>
            <a:r>
              <a:rPr lang="en-US" sz="3000" dirty="0">
                <a:latin typeface="+mj-lt"/>
              </a:rPr>
              <a:t>The System Unit and </a:t>
            </a:r>
          </a:p>
          <a:p>
            <a:pPr lvl="1">
              <a:buFont typeface="Wingdings" pitchFamily="2" charset="2"/>
              <a:buChar char="Ø"/>
            </a:pPr>
            <a:r>
              <a:rPr lang="en-US" sz="3000" dirty="0">
                <a:latin typeface="+mj-lt"/>
              </a:rPr>
              <a:t>Attached devices called peripherals, e.g. monitor, keyboard, and mouse and maybe; speakers, a modem, printer, scanner, etc.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8196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8194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8194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785813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928813" y="142875"/>
            <a:ext cx="5214937" cy="5540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3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SYSTEM UNIT COMPONENTS</a:t>
            </a:r>
          </a:p>
        </p:txBody>
      </p:sp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9525" y="776288"/>
            <a:ext cx="9124950" cy="5305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5775" y="1285875"/>
            <a:ext cx="8229600" cy="4929188"/>
          </a:xfrm>
          <a:prstGeom prst="rect">
            <a:avLst/>
          </a:prstGeom>
        </p:spPr>
        <p:txBody>
          <a:bodyPr anchor="b">
            <a:normAutofit fontScale="97500"/>
          </a:bodyPr>
          <a:lstStyle/>
          <a:p>
            <a:pPr marL="484632" algn="ctr" fontAlgn="auto">
              <a:spcAft>
                <a:spcPts val="0"/>
              </a:spcAft>
              <a:defRPr/>
            </a:pPr>
            <a:endParaRPr lang="en-US" sz="4400" dirty="0">
              <a:ln w="6350">
                <a:solidFill>
                  <a:schemeClr val="accent1">
                    <a:shade val="43000"/>
                  </a:schemeClr>
                </a:solidFill>
              </a:ln>
              <a:solidFill>
                <a:srgbClr val="0000FF"/>
              </a:solidFill>
              <a:effectLst>
                <a:outerShdw blurRad="26000" dist="26000" dir="14500000" algn="tl" rotWithShape="0">
                  <a:srgbClr val="000000">
                    <a:alpha val="4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9220" name="Content Placeholder 2"/>
          <p:cNvSpPr txBox="1">
            <a:spLocks/>
          </p:cNvSpPr>
          <p:nvPr/>
        </p:nvSpPr>
        <p:spPr bwMode="auto">
          <a:xfrm>
            <a:off x="214313" y="928688"/>
            <a:ext cx="8701087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buClr>
                <a:schemeClr val="accent1"/>
              </a:buClr>
              <a:buSzPct val="80000"/>
              <a:buFont typeface="Arial" pitchFamily="34" charset="0"/>
              <a:buNone/>
            </a:pPr>
            <a:endParaRPr lang="en-US" sz="2400">
              <a:solidFill>
                <a:srgbClr val="0000FF"/>
              </a:solidFill>
              <a:latin typeface="Century Gothic" pitchFamily="34" charset="0"/>
            </a:endParaRPr>
          </a:p>
        </p:txBody>
      </p:sp>
      <p:graphicFrame>
        <p:nvGraphicFramePr>
          <p:cNvPr id="9218" name="Object 2"/>
          <p:cNvGraphicFramePr>
            <a:graphicFrameLocks noChangeAspect="1"/>
          </p:cNvGraphicFramePr>
          <p:nvPr/>
        </p:nvGraphicFramePr>
        <p:xfrm>
          <a:off x="2565400" y="1397000"/>
          <a:ext cx="914400" cy="198438"/>
        </p:xfrm>
        <a:graphic>
          <a:graphicData uri="http://schemas.openxmlformats.org/presentationml/2006/ole">
            <p:oleObj spid="_x0000_s9218" name="Equation" r:id="rId3" imgW="914400" imgH="198720" progId="">
              <p:embed/>
            </p:oleObj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838200" y="785813"/>
            <a:ext cx="7696200" cy="1587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214313" y="142875"/>
            <a:ext cx="8643937" cy="814070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cs"/>
              </a:rPr>
              <a:t>THE MOTHERBOARD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700" dirty="0">
                <a:latin typeface="+mn-lt"/>
                <a:cs typeface="+mn-cs"/>
              </a:rPr>
              <a:t>The motherboard provides the following basic functionalities: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700" dirty="0">
              <a:latin typeface="+mn-lt"/>
              <a:cs typeface="+mn-cs"/>
            </a:endParaRP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700" dirty="0">
                <a:latin typeface="+mn-lt"/>
                <a:cs typeface="+mn-cs"/>
              </a:rPr>
              <a:t>It provides connectivity for all system components.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700" dirty="0">
              <a:latin typeface="+mn-lt"/>
              <a:cs typeface="+mn-cs"/>
            </a:endParaRP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700" dirty="0">
                <a:latin typeface="+mn-lt"/>
                <a:cs typeface="+mn-cs"/>
              </a:rPr>
              <a:t>It distributes power to every component on the motherboard.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700" dirty="0">
              <a:latin typeface="+mn-lt"/>
              <a:cs typeface="+mn-cs"/>
            </a:endParaRP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2700" dirty="0">
                <a:latin typeface="+mn-lt"/>
                <a:cs typeface="+mn-cs"/>
              </a:rPr>
              <a:t>Provides various connectors for attaching components such as the Network</a:t>
            </a:r>
            <a:r>
              <a:rPr lang="en-GB" sz="2700" dirty="0">
                <a:latin typeface="+mn-lt"/>
                <a:cs typeface="+mn-cs"/>
              </a:rPr>
              <a:t> </a:t>
            </a:r>
            <a:r>
              <a:rPr lang="en-US" sz="2700" dirty="0">
                <a:latin typeface="+mn-lt"/>
                <a:cs typeface="+mn-cs"/>
              </a:rPr>
              <a:t>Interface Card (NIC), Video Card, Modem, Sound Card, Keyboard, Mouse, etc.</a:t>
            </a:r>
            <a:endParaRPr lang="en-GB" sz="2700" dirty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5900" dirty="0">
                <a:solidFill>
                  <a:schemeClr val="tx2">
                    <a:lumMod val="75000"/>
                  </a:schemeClr>
                </a:solidFill>
                <a:latin typeface="+mn-lt"/>
                <a:cs typeface="+mn-cs"/>
              </a:rPr>
              <a:t> </a:t>
            </a:r>
            <a:endParaRPr lang="en-GB" sz="5900" dirty="0">
              <a:solidFill>
                <a:schemeClr val="tx2">
                  <a:lumMod val="75000"/>
                </a:schemeClr>
              </a:solidFill>
              <a:latin typeface="+mn-lt"/>
              <a:cs typeface="+mn-cs"/>
            </a:endParaRPr>
          </a:p>
          <a:p>
            <a:pPr lvl="1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3200" dirty="0">
                <a:latin typeface="+mn-lt"/>
                <a:cs typeface="+mn-cs"/>
              </a:rPr>
              <a:t>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2354</TotalTime>
  <Words>2793</Words>
  <Application>Microsoft Office PowerPoint</Application>
  <PresentationFormat>On-screen Show (4:3)</PresentationFormat>
  <Paragraphs>495</Paragraphs>
  <Slides>65</Slides>
  <Notes>18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67" baseType="lpstr">
      <vt:lpstr>Office Theme</vt:lpstr>
      <vt:lpstr>Equation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Utility programs</vt:lpstr>
      <vt:lpstr>Language translation</vt:lpstr>
      <vt:lpstr>Language translation</vt:lpstr>
      <vt:lpstr>Slide 46</vt:lpstr>
      <vt:lpstr>Application Software</vt:lpstr>
      <vt:lpstr>Overview of Application Software</vt:lpstr>
      <vt:lpstr>Overview of Application Software (continued)</vt:lpstr>
      <vt:lpstr>Overview of Application Software (continued)</vt:lpstr>
      <vt:lpstr>Programming Languages</vt:lpstr>
      <vt:lpstr>The Evolution of Programming Languages</vt:lpstr>
      <vt:lpstr>The Evolution of Programming Languages (continued)</vt:lpstr>
      <vt:lpstr>Software Issues and Trends</vt:lpstr>
      <vt:lpstr>Software Bugs</vt:lpstr>
      <vt:lpstr>Copyrights and Licenses</vt:lpstr>
      <vt:lpstr>Open-Source Software</vt:lpstr>
      <vt:lpstr>Open-Source Software (continued)</vt:lpstr>
      <vt:lpstr>Shareware, Freeware, and Public Domain Software</vt:lpstr>
      <vt:lpstr>Software Upgrades</vt:lpstr>
      <vt:lpstr>Global Software Support</vt:lpstr>
      <vt:lpstr>Summary</vt:lpstr>
      <vt:lpstr>Summary (continued)</vt:lpstr>
      <vt:lpstr>Summary (continued)</vt:lpstr>
      <vt:lpstr>Slide 65</vt:lpstr>
    </vt:vector>
  </TitlesOfParts>
  <Company>Hewlett-Packard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SYSTEMS AND BASIC COMPUTER HARDWARE AND SOFTWARE </dc:title>
  <dc:creator>ARABAYAKOBA</dc:creator>
  <cp:lastModifiedBy>ARABAYAKOBA</cp:lastModifiedBy>
  <cp:revision>17</cp:revision>
  <dcterms:created xsi:type="dcterms:W3CDTF">2012-01-25T12:08:03Z</dcterms:created>
  <dcterms:modified xsi:type="dcterms:W3CDTF">2012-01-27T05:35:18Z</dcterms:modified>
</cp:coreProperties>
</file>

<file path=docProps/thumbnail.jpeg>
</file>